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9" r:id="rId23"/>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0000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6" d="100"/>
          <a:sy n="86" d="100"/>
        </p:scale>
        <p:origin x="-146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9" name="Podtytuł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28" name="Tytuł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pl-PL" smtClean="0"/>
              <a:t>Kliknij, aby edytować styl</a:t>
            </a:r>
            <a:endParaRPr kumimoji="0" lang="en-US"/>
          </a:p>
        </p:txBody>
      </p:sp>
      <p:cxnSp>
        <p:nvCxnSpPr>
          <p:cNvPr id="8" name="Łącznik prosty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Łącznik prosty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Elipsa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Symbol zastępczy daty 14"/>
          <p:cNvSpPr>
            <a:spLocks noGrp="1"/>
          </p:cNvSpPr>
          <p:nvPr>
            <p:ph type="dt" sz="half" idx="10"/>
          </p:nvPr>
        </p:nvSpPr>
        <p:spPr/>
        <p:txBody>
          <a:bodyPr/>
          <a:lstStyle/>
          <a:p>
            <a:fld id="{176AA700-8BDB-4A71-AB37-15D3619B1115}" type="datetimeFigureOut">
              <a:rPr lang="pl-PL" smtClean="0"/>
              <a:pPr/>
              <a:t>2021-05-11</a:t>
            </a:fld>
            <a:endParaRPr lang="pl-PL"/>
          </a:p>
        </p:txBody>
      </p:sp>
      <p:sp>
        <p:nvSpPr>
          <p:cNvPr id="16" name="Symbol zastępczy numeru slajdu 15"/>
          <p:cNvSpPr>
            <a:spLocks noGrp="1"/>
          </p:cNvSpPr>
          <p:nvPr>
            <p:ph type="sldNum" sz="quarter" idx="11"/>
          </p:nvPr>
        </p:nvSpPr>
        <p:spPr/>
        <p:txBody>
          <a:bodyPr/>
          <a:lstStyle/>
          <a:p>
            <a:fld id="{AACDFADF-96FB-460D-B765-43B51C745A5B}" type="slidenum">
              <a:rPr lang="pl-PL" smtClean="0"/>
              <a:pPr/>
              <a:t>‹#›</a:t>
            </a:fld>
            <a:endParaRPr lang="pl-PL"/>
          </a:p>
        </p:txBody>
      </p:sp>
      <p:sp>
        <p:nvSpPr>
          <p:cNvPr id="17" name="Symbol zastępczy stopki 16"/>
          <p:cNvSpPr>
            <a:spLocks noGrp="1"/>
          </p:cNvSpPr>
          <p:nvPr>
            <p:ph type="ftr" sz="quarter" idx="12"/>
          </p:nvPr>
        </p:nvSpPr>
        <p:spPr/>
        <p:txBody>
          <a:bodyPr/>
          <a:lstStyle/>
          <a:p>
            <a:endParaRPr lang="pl-PL"/>
          </a:p>
        </p:txBody>
      </p:sp>
    </p:spTree>
  </p:cSld>
  <p:clrMapOvr>
    <a:masterClrMapping/>
  </p:clrMapOvr>
  <p:transition spd="slow">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176AA700-8BDB-4A71-AB37-15D3619B1115}" type="datetimeFigureOut">
              <a:rPr lang="pl-PL" smtClean="0"/>
              <a:pPr/>
              <a:t>2021-05-11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AACDFADF-96FB-460D-B765-43B51C745A5B}" type="slidenum">
              <a:rPr lang="pl-PL" smtClean="0"/>
              <a:pPr/>
              <a:t>‹#›</a:t>
            </a:fld>
            <a:endParaRPr lang="pl-PL"/>
          </a:p>
        </p:txBody>
      </p:sp>
    </p:spTree>
  </p:cSld>
  <p:clrMapOvr>
    <a:masterClrMapping/>
  </p:clrMapOvr>
  <p:transition spd="slow">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176AA700-8BDB-4A71-AB37-15D3619B1115}" type="datetimeFigureOut">
              <a:rPr lang="pl-PL" smtClean="0"/>
              <a:pPr/>
              <a:t>2021-05-11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AACDFADF-96FB-460D-B765-43B51C745A5B}" type="slidenum">
              <a:rPr lang="pl-PL" smtClean="0"/>
              <a:pPr/>
              <a:t>‹#›</a:t>
            </a:fld>
            <a:endParaRPr lang="pl-PL"/>
          </a:p>
        </p:txBody>
      </p:sp>
    </p:spTree>
  </p:cSld>
  <p:clrMapOvr>
    <a:masterClrMapping/>
  </p:clrMapOvr>
  <p:transition spd="slow">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9" name="Symbol zastępczy zawartości 8"/>
          <p:cNvSpPr>
            <a:spLocks noGrp="1"/>
          </p:cNvSpPr>
          <p:nvPr>
            <p:ph idx="1"/>
          </p:nvPr>
        </p:nvSpPr>
        <p:spPr>
          <a:xfrm>
            <a:off x="457200" y="1524000"/>
            <a:ext cx="8229600"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4" name="Symbol zastępczy daty 13"/>
          <p:cNvSpPr>
            <a:spLocks noGrp="1"/>
          </p:cNvSpPr>
          <p:nvPr>
            <p:ph type="dt" sz="half" idx="14"/>
          </p:nvPr>
        </p:nvSpPr>
        <p:spPr/>
        <p:txBody>
          <a:bodyPr/>
          <a:lstStyle/>
          <a:p>
            <a:fld id="{176AA700-8BDB-4A71-AB37-15D3619B1115}" type="datetimeFigureOut">
              <a:rPr lang="pl-PL" smtClean="0"/>
              <a:pPr/>
              <a:t>2021-05-11</a:t>
            </a:fld>
            <a:endParaRPr lang="pl-PL"/>
          </a:p>
        </p:txBody>
      </p:sp>
      <p:sp>
        <p:nvSpPr>
          <p:cNvPr id="15" name="Symbol zastępczy numeru slajdu 14"/>
          <p:cNvSpPr>
            <a:spLocks noGrp="1"/>
          </p:cNvSpPr>
          <p:nvPr>
            <p:ph type="sldNum" sz="quarter" idx="15"/>
          </p:nvPr>
        </p:nvSpPr>
        <p:spPr/>
        <p:txBody>
          <a:bodyPr/>
          <a:lstStyle>
            <a:lvl1pPr algn="ctr">
              <a:defRPr/>
            </a:lvl1pPr>
          </a:lstStyle>
          <a:p>
            <a:fld id="{AACDFADF-96FB-460D-B765-43B51C745A5B}" type="slidenum">
              <a:rPr lang="pl-PL" smtClean="0"/>
              <a:pPr/>
              <a:t>‹#›</a:t>
            </a:fld>
            <a:endParaRPr lang="pl-PL"/>
          </a:p>
        </p:txBody>
      </p:sp>
      <p:sp>
        <p:nvSpPr>
          <p:cNvPr id="16" name="Symbol zastępczy stopki 15"/>
          <p:cNvSpPr>
            <a:spLocks noGrp="1"/>
          </p:cNvSpPr>
          <p:nvPr>
            <p:ph type="ftr" sz="quarter" idx="16"/>
          </p:nvPr>
        </p:nvSpPr>
        <p:spPr/>
        <p:txBody>
          <a:bodyPr/>
          <a:lstStyle/>
          <a:p>
            <a:endParaRPr lang="pl-PL"/>
          </a:p>
        </p:txBody>
      </p:sp>
      <p:sp>
        <p:nvSpPr>
          <p:cNvPr id="17" name="Tytuł 16"/>
          <p:cNvSpPr>
            <a:spLocks noGrp="1"/>
          </p:cNvSpPr>
          <p:nvPr>
            <p:ph type="title"/>
          </p:nvPr>
        </p:nvSpPr>
        <p:spPr/>
        <p:txBody>
          <a:bodyPr rtlCol="0" anchor="b" anchorCtr="0"/>
          <a:lstStyle/>
          <a:p>
            <a:r>
              <a:rPr kumimoji="0" lang="pl-PL" smtClean="0"/>
              <a:t>Kliknij, aby edytować styl</a:t>
            </a:r>
            <a:endParaRPr kumimoji="0" lang="en-US"/>
          </a:p>
        </p:txBody>
      </p:sp>
    </p:spTree>
  </p:cSld>
  <p:clrMapOvr>
    <a:masterClrMapping/>
  </p:clrMapOvr>
  <p:transition spd="slow">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4" name="Symbol zastępczy daty 3"/>
          <p:cNvSpPr>
            <a:spLocks noGrp="1"/>
          </p:cNvSpPr>
          <p:nvPr>
            <p:ph type="dt" sz="half" idx="10"/>
          </p:nvPr>
        </p:nvSpPr>
        <p:spPr/>
        <p:txBody>
          <a:bodyPr/>
          <a:lstStyle/>
          <a:p>
            <a:fld id="{176AA700-8BDB-4A71-AB37-15D3619B1115}" type="datetimeFigureOut">
              <a:rPr lang="pl-PL" smtClean="0"/>
              <a:pPr/>
              <a:t>2021-05-11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AACDFADF-96FB-460D-B765-43B51C745A5B}" type="slidenum">
              <a:rPr lang="pl-PL" smtClean="0"/>
              <a:pPr/>
              <a:t>‹#›</a:t>
            </a:fld>
            <a:endParaRPr lang="pl-PL"/>
          </a:p>
        </p:txBody>
      </p:sp>
      <p:sp>
        <p:nvSpPr>
          <p:cNvPr id="2" name="Tytuł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cxnSp>
        <p:nvCxnSpPr>
          <p:cNvPr id="7" name="Łącznik prosty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5" name="Symbol zastępczy daty 4"/>
          <p:cNvSpPr>
            <a:spLocks noGrp="1"/>
          </p:cNvSpPr>
          <p:nvPr>
            <p:ph type="dt" sz="half" idx="10"/>
          </p:nvPr>
        </p:nvSpPr>
        <p:spPr/>
        <p:txBody>
          <a:bodyPr/>
          <a:lstStyle/>
          <a:p>
            <a:fld id="{176AA700-8BDB-4A71-AB37-15D3619B1115}" type="datetimeFigureOut">
              <a:rPr lang="pl-PL" smtClean="0"/>
              <a:pPr/>
              <a:t>2021-05-11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AACDFADF-96FB-460D-B765-43B51C745A5B}" type="slidenum">
              <a:rPr lang="pl-PL" smtClean="0"/>
              <a:pPr/>
              <a:t>‹#›</a:t>
            </a:fld>
            <a:endParaRPr lang="pl-PL"/>
          </a:p>
        </p:txBody>
      </p:sp>
      <p:sp>
        <p:nvSpPr>
          <p:cNvPr id="2" name="Tytuł 1"/>
          <p:cNvSpPr>
            <a:spLocks noGrp="1"/>
          </p:cNvSpPr>
          <p:nvPr>
            <p:ph type="title"/>
          </p:nvPr>
        </p:nvSpPr>
        <p:spPr/>
        <p:txBody>
          <a:bodyPr/>
          <a:lstStyle/>
          <a:p>
            <a:r>
              <a:rPr kumimoji="0" lang="pl-PL" smtClean="0"/>
              <a:t>Kliknij, aby edytować styl</a:t>
            </a:r>
            <a:endParaRPr kumimoji="0" lang="en-US"/>
          </a:p>
        </p:txBody>
      </p:sp>
      <p:sp>
        <p:nvSpPr>
          <p:cNvPr id="11" name="Symbol zastępczy zawartości 10"/>
          <p:cNvSpPr>
            <a:spLocks noGrp="1"/>
          </p:cNvSpPr>
          <p:nvPr>
            <p:ph sz="half" idx="1"/>
          </p:nvPr>
        </p:nvSpPr>
        <p:spPr>
          <a:xfrm>
            <a:off x="457200" y="1524000"/>
            <a:ext cx="4059936"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3" name="Symbol zastępczy zawartości 12"/>
          <p:cNvSpPr>
            <a:spLocks noGrp="1"/>
          </p:cNvSpPr>
          <p:nvPr>
            <p:ph sz="half" idx="2"/>
          </p:nvPr>
        </p:nvSpPr>
        <p:spPr>
          <a:xfrm>
            <a:off x="4648200" y="1524000"/>
            <a:ext cx="4059936"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masterClrMapping/>
  </p:clrMapOvr>
  <p:transition spd="slow">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9" name="Symbol zastępczy numeru slajdu 8"/>
          <p:cNvSpPr>
            <a:spLocks noGrp="1"/>
          </p:cNvSpPr>
          <p:nvPr>
            <p:ph type="sldNum" sz="quarter" idx="12"/>
          </p:nvPr>
        </p:nvSpPr>
        <p:spPr/>
        <p:txBody>
          <a:bodyPr/>
          <a:lstStyle/>
          <a:p>
            <a:fld id="{AACDFADF-96FB-460D-B765-43B51C745A5B}" type="slidenum">
              <a:rPr lang="pl-PL" smtClean="0"/>
              <a:pPr/>
              <a:t>‹#›</a:t>
            </a:fld>
            <a:endParaRPr lang="pl-PL"/>
          </a:p>
        </p:txBody>
      </p:sp>
      <p:sp>
        <p:nvSpPr>
          <p:cNvPr id="8" name="Symbol zastępczy stopki 7"/>
          <p:cNvSpPr>
            <a:spLocks noGrp="1"/>
          </p:cNvSpPr>
          <p:nvPr>
            <p:ph type="ftr" sz="quarter" idx="11"/>
          </p:nvPr>
        </p:nvSpPr>
        <p:spPr/>
        <p:txBody>
          <a:bodyPr/>
          <a:lstStyle/>
          <a:p>
            <a:endParaRPr lang="pl-PL"/>
          </a:p>
        </p:txBody>
      </p:sp>
      <p:sp>
        <p:nvSpPr>
          <p:cNvPr id="7" name="Symbol zastępczy daty 6"/>
          <p:cNvSpPr>
            <a:spLocks noGrp="1"/>
          </p:cNvSpPr>
          <p:nvPr>
            <p:ph type="dt" sz="half" idx="10"/>
          </p:nvPr>
        </p:nvSpPr>
        <p:spPr/>
        <p:txBody>
          <a:bodyPr/>
          <a:lstStyle/>
          <a:p>
            <a:fld id="{176AA700-8BDB-4A71-AB37-15D3619B1115}" type="datetimeFigureOut">
              <a:rPr lang="pl-PL" smtClean="0"/>
              <a:pPr/>
              <a:t>2021-05-11</a:t>
            </a:fld>
            <a:endParaRPr lang="pl-PL"/>
          </a:p>
        </p:txBody>
      </p:sp>
      <p:sp>
        <p:nvSpPr>
          <p:cNvPr id="3" name="Symbol zastępczy tekstu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32" name="Symbol zastępczy zawartości 31"/>
          <p:cNvSpPr>
            <a:spLocks noGrp="1"/>
          </p:cNvSpPr>
          <p:nvPr>
            <p:ph sz="half" idx="2"/>
          </p:nvPr>
        </p:nvSpPr>
        <p:spPr>
          <a:xfrm>
            <a:off x="457200" y="2201896"/>
            <a:ext cx="4038600" cy="3913632"/>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34" name="Symbol zastępczy zawartości 33"/>
          <p:cNvSpPr>
            <a:spLocks noGrp="1"/>
          </p:cNvSpPr>
          <p:nvPr>
            <p:ph sz="quarter" idx="4"/>
          </p:nvPr>
        </p:nvSpPr>
        <p:spPr>
          <a:xfrm>
            <a:off x="4649788" y="2201896"/>
            <a:ext cx="4038600" cy="3913632"/>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 name="Tytuł 1"/>
          <p:cNvSpPr>
            <a:spLocks noGrp="1"/>
          </p:cNvSpPr>
          <p:nvPr>
            <p:ph type="title"/>
          </p:nvPr>
        </p:nvSpPr>
        <p:spPr>
          <a:xfrm>
            <a:off x="457200" y="155448"/>
            <a:ext cx="8229600" cy="1143000"/>
          </a:xfrm>
        </p:spPr>
        <p:txBody>
          <a:bodyPr anchor="b" anchorCtr="0"/>
          <a:lstStyle>
            <a:lvl1pPr>
              <a:defRPr/>
            </a:lvl1pPr>
          </a:lstStyle>
          <a:p>
            <a:r>
              <a:rPr kumimoji="0" lang="pl-PL" smtClean="0"/>
              <a:t>Kliknij, aby edytować styl</a:t>
            </a:r>
            <a:endParaRPr kumimoji="0" lang="en-US"/>
          </a:p>
        </p:txBody>
      </p:sp>
      <p:sp>
        <p:nvSpPr>
          <p:cNvPr id="12" name="Symbol zastępczy tekstu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cxnSp>
        <p:nvCxnSpPr>
          <p:cNvPr id="10" name="Łącznik prosty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Łącznik prosty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3" name="Symbol zastępczy daty 2"/>
          <p:cNvSpPr>
            <a:spLocks noGrp="1"/>
          </p:cNvSpPr>
          <p:nvPr>
            <p:ph type="dt" sz="half" idx="10"/>
          </p:nvPr>
        </p:nvSpPr>
        <p:spPr/>
        <p:txBody>
          <a:bodyPr/>
          <a:lstStyle/>
          <a:p>
            <a:fld id="{176AA700-8BDB-4A71-AB37-15D3619B1115}" type="datetimeFigureOut">
              <a:rPr lang="pl-PL" smtClean="0"/>
              <a:pPr/>
              <a:t>2021-05-11</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AACDFADF-96FB-460D-B765-43B51C745A5B}" type="slidenum">
              <a:rPr lang="pl-PL" smtClean="0"/>
              <a:pPr/>
              <a:t>‹#›</a:t>
            </a:fld>
            <a:endParaRPr lang="pl-PL"/>
          </a:p>
        </p:txBody>
      </p:sp>
      <p:sp>
        <p:nvSpPr>
          <p:cNvPr id="2" name="Tytuł 1"/>
          <p:cNvSpPr>
            <a:spLocks noGrp="1"/>
          </p:cNvSpPr>
          <p:nvPr>
            <p:ph type="title"/>
          </p:nvPr>
        </p:nvSpPr>
        <p:spPr/>
        <p:txBody>
          <a:bodyPr/>
          <a:lstStyle/>
          <a:p>
            <a:r>
              <a:rPr kumimoji="0" lang="pl-PL" smtClean="0"/>
              <a:t>Kliknij, aby edytować styl</a:t>
            </a:r>
            <a:endParaRPr kumimoji="0" lang="en-US"/>
          </a:p>
        </p:txBody>
      </p:sp>
    </p:spTree>
  </p:cSld>
  <p:clrMapOvr>
    <a:masterClrMapping/>
  </p:clrMapOvr>
  <p:transition spd="slow">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176AA700-8BDB-4A71-AB37-15D3619B1115}" type="datetimeFigureOut">
              <a:rPr lang="pl-PL" smtClean="0"/>
              <a:pPr/>
              <a:t>2021-05-11</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AACDFADF-96FB-460D-B765-43B51C745A5B}" type="slidenum">
              <a:rPr lang="pl-PL" smtClean="0"/>
              <a:pPr/>
              <a:t>‹#›</a:t>
            </a:fld>
            <a:endParaRPr lang="pl-PL"/>
          </a:p>
        </p:txBody>
      </p:sp>
    </p:spTree>
  </p:cSld>
  <p:clrMapOvr>
    <a:masterClrMapping/>
  </p:clrMapOvr>
  <p:transition spd="slow">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29" name="Symbol zastępczy zawartości 28"/>
          <p:cNvSpPr>
            <a:spLocks noGrp="1"/>
          </p:cNvSpPr>
          <p:nvPr>
            <p:ph sz="quarter" idx="1"/>
          </p:nvPr>
        </p:nvSpPr>
        <p:spPr>
          <a:xfrm>
            <a:off x="457200" y="457200"/>
            <a:ext cx="6248400" cy="5715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3" name="Symbol zastępczy tekstu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pl-PL" smtClean="0"/>
              <a:t>Kliknij, aby edytować style wzorca tekstu</a:t>
            </a:r>
          </a:p>
        </p:txBody>
      </p:sp>
      <p:sp>
        <p:nvSpPr>
          <p:cNvPr id="31" name="Tytuł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pl-PL" smtClean="0"/>
              <a:t>Kliknij, aby edytować styl</a:t>
            </a:r>
            <a:endParaRPr kumimoji="0" lang="en-US"/>
          </a:p>
        </p:txBody>
      </p:sp>
      <p:sp>
        <p:nvSpPr>
          <p:cNvPr id="8" name="Symbol zastępczy daty 7"/>
          <p:cNvSpPr>
            <a:spLocks noGrp="1"/>
          </p:cNvSpPr>
          <p:nvPr>
            <p:ph type="dt" sz="half" idx="14"/>
          </p:nvPr>
        </p:nvSpPr>
        <p:spPr/>
        <p:txBody>
          <a:bodyPr/>
          <a:lstStyle/>
          <a:p>
            <a:fld id="{176AA700-8BDB-4A71-AB37-15D3619B1115}" type="datetimeFigureOut">
              <a:rPr lang="pl-PL" smtClean="0"/>
              <a:pPr/>
              <a:t>2021-05-11</a:t>
            </a:fld>
            <a:endParaRPr lang="pl-PL"/>
          </a:p>
        </p:txBody>
      </p:sp>
      <p:sp>
        <p:nvSpPr>
          <p:cNvPr id="9" name="Symbol zastępczy numeru slajdu 8"/>
          <p:cNvSpPr>
            <a:spLocks noGrp="1"/>
          </p:cNvSpPr>
          <p:nvPr>
            <p:ph type="sldNum" sz="quarter" idx="15"/>
          </p:nvPr>
        </p:nvSpPr>
        <p:spPr/>
        <p:txBody>
          <a:bodyPr/>
          <a:lstStyle/>
          <a:p>
            <a:fld id="{AACDFADF-96FB-460D-B765-43B51C745A5B}" type="slidenum">
              <a:rPr lang="pl-PL" smtClean="0"/>
              <a:pPr/>
              <a:t>‹#›</a:t>
            </a:fld>
            <a:endParaRPr lang="pl-PL"/>
          </a:p>
        </p:txBody>
      </p:sp>
      <p:sp>
        <p:nvSpPr>
          <p:cNvPr id="10" name="Symbol zastępczy stopki 9"/>
          <p:cNvSpPr>
            <a:spLocks noGrp="1"/>
          </p:cNvSpPr>
          <p:nvPr>
            <p:ph type="ftr" sz="quarter" idx="16"/>
          </p:nvPr>
        </p:nvSpPr>
        <p:spPr/>
        <p:txBody>
          <a:bodyPr/>
          <a:lstStyle/>
          <a:p>
            <a:endParaRPr lang="pl-PL"/>
          </a:p>
        </p:txBody>
      </p:sp>
    </p:spTree>
  </p:cSld>
  <p:clrMapOvr>
    <a:masterClrMapping/>
  </p:clrMapOvr>
  <p:transition spd="slow">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pl-PL" smtClean="0"/>
              <a:t>Kliknij, aby edytować styl</a:t>
            </a:r>
            <a:endParaRPr kumimoji="0" lang="en-US"/>
          </a:p>
        </p:txBody>
      </p:sp>
      <p:sp>
        <p:nvSpPr>
          <p:cNvPr id="3" name="Symbol zastępczy obrazu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pl-PL" smtClean="0"/>
              <a:t>Kliknij ikonę, aby dodać obraz</a:t>
            </a:r>
            <a:endParaRPr kumimoji="0" lang="en-US"/>
          </a:p>
        </p:txBody>
      </p:sp>
      <p:sp>
        <p:nvSpPr>
          <p:cNvPr id="4" name="Symbol zastępczy tekstu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pl-PL" smtClean="0"/>
              <a:t>Kliknij, aby edytować style wzorca tekstu</a:t>
            </a:r>
          </a:p>
        </p:txBody>
      </p:sp>
      <p:sp>
        <p:nvSpPr>
          <p:cNvPr id="8" name="Symbol zastępczy daty 7"/>
          <p:cNvSpPr>
            <a:spLocks noGrp="1"/>
          </p:cNvSpPr>
          <p:nvPr>
            <p:ph type="dt" sz="half" idx="10"/>
          </p:nvPr>
        </p:nvSpPr>
        <p:spPr/>
        <p:txBody>
          <a:bodyPr/>
          <a:lstStyle/>
          <a:p>
            <a:fld id="{176AA700-8BDB-4A71-AB37-15D3619B1115}" type="datetimeFigureOut">
              <a:rPr lang="pl-PL" smtClean="0"/>
              <a:pPr/>
              <a:t>2021-05-11</a:t>
            </a:fld>
            <a:endParaRPr lang="pl-PL"/>
          </a:p>
        </p:txBody>
      </p:sp>
      <p:sp>
        <p:nvSpPr>
          <p:cNvPr id="9" name="Symbol zastępczy numeru slajdu 8"/>
          <p:cNvSpPr>
            <a:spLocks noGrp="1"/>
          </p:cNvSpPr>
          <p:nvPr>
            <p:ph type="sldNum" sz="quarter" idx="11"/>
          </p:nvPr>
        </p:nvSpPr>
        <p:spPr/>
        <p:txBody>
          <a:bodyPr/>
          <a:lstStyle/>
          <a:p>
            <a:fld id="{AACDFADF-96FB-460D-B765-43B51C745A5B}" type="slidenum">
              <a:rPr lang="pl-PL" smtClean="0"/>
              <a:pPr/>
              <a:t>‹#›</a:t>
            </a:fld>
            <a:endParaRPr lang="pl-PL"/>
          </a:p>
        </p:txBody>
      </p:sp>
      <p:sp>
        <p:nvSpPr>
          <p:cNvPr id="10" name="Symbol zastępczy stopki 9"/>
          <p:cNvSpPr>
            <a:spLocks noGrp="1"/>
          </p:cNvSpPr>
          <p:nvPr>
            <p:ph type="ftr" sz="quarter" idx="12"/>
          </p:nvPr>
        </p:nvSpPr>
        <p:spPr/>
        <p:txBody>
          <a:bodyPr/>
          <a:lstStyle/>
          <a:p>
            <a:endParaRPr lang="pl-PL"/>
          </a:p>
        </p:txBody>
      </p:sp>
    </p:spTree>
  </p:cSld>
  <p:clrMapOvr>
    <a:masterClrMapping/>
  </p:clrMapOvr>
  <p:transition spd="slow">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Symbol zastępczy tekstu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24" name="Symbol zastępczy daty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176AA700-8BDB-4A71-AB37-15D3619B1115}" type="datetimeFigureOut">
              <a:rPr lang="pl-PL" smtClean="0"/>
              <a:pPr/>
              <a:t>2021-05-11</a:t>
            </a:fld>
            <a:endParaRPr lang="pl-PL"/>
          </a:p>
        </p:txBody>
      </p:sp>
      <p:sp>
        <p:nvSpPr>
          <p:cNvPr id="10" name="Symbol zastępczy stopki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pl-PL"/>
          </a:p>
        </p:txBody>
      </p:sp>
      <p:sp>
        <p:nvSpPr>
          <p:cNvPr id="22" name="Symbol zastępczy numeru slajdu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AACDFADF-96FB-460D-B765-43B51C745A5B}" type="slidenum">
              <a:rPr lang="pl-PL" smtClean="0"/>
              <a:pPr/>
              <a:t>‹#›</a:t>
            </a:fld>
            <a:endParaRPr lang="pl-PL"/>
          </a:p>
        </p:txBody>
      </p:sp>
      <p:sp>
        <p:nvSpPr>
          <p:cNvPr id="5" name="Symbol zastępczy tytułu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pl-PL" smtClean="0"/>
              <a:t>Kliknij, aby edytować styl</a:t>
            </a:r>
            <a:endParaRPr kumimoji="0" lang="en-US"/>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spd="slow">
    <p:dissolve/>
  </p:transition>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p:txBody>
          <a:bodyPr/>
          <a:lstStyle/>
          <a:p>
            <a:r>
              <a:rPr lang="pl-PL" sz="2000" b="1" dirty="0" smtClean="0">
                <a:solidFill>
                  <a:schemeClr val="bg1"/>
                </a:solidFill>
                <a:latin typeface="Vijaya" pitchFamily="34" charset="0"/>
                <a:cs typeface="Vijaya" pitchFamily="34" charset="0"/>
              </a:rPr>
              <a:t>Autor quizu: Urszula Gawlas </a:t>
            </a:r>
            <a:endParaRPr lang="pl-PL" sz="2000" b="1" dirty="0">
              <a:solidFill>
                <a:schemeClr val="bg1"/>
              </a:solidFill>
              <a:latin typeface="Vijaya" pitchFamily="34" charset="0"/>
              <a:cs typeface="Vijaya" pitchFamily="34" charset="0"/>
            </a:endParaRPr>
          </a:p>
        </p:txBody>
      </p:sp>
      <p:sp>
        <p:nvSpPr>
          <p:cNvPr id="2" name="Tytuł 1"/>
          <p:cNvSpPr>
            <a:spLocks noGrp="1"/>
          </p:cNvSpPr>
          <p:nvPr>
            <p:ph type="ctrTitle"/>
          </p:nvPr>
        </p:nvSpPr>
        <p:spPr/>
        <p:txBody>
          <a:bodyPr/>
          <a:lstStyle/>
          <a:p>
            <a:r>
              <a:rPr lang="pl-PL" dirty="0" smtClean="0">
                <a:solidFill>
                  <a:srgbClr val="00CC00"/>
                </a:solidFill>
                <a:effectLst>
                  <a:glow rad="101600">
                    <a:srgbClr val="000099">
                      <a:alpha val="60000"/>
                    </a:srgbClr>
                  </a:glow>
                </a:effectLst>
              </a:rPr>
              <a:t/>
            </a:r>
            <a:br>
              <a:rPr lang="pl-PL" dirty="0" smtClean="0">
                <a:solidFill>
                  <a:srgbClr val="00CC00"/>
                </a:solidFill>
                <a:effectLst>
                  <a:glow rad="101600">
                    <a:srgbClr val="000099">
                      <a:alpha val="60000"/>
                    </a:srgbClr>
                  </a:glow>
                </a:effectLst>
              </a:rPr>
            </a:br>
            <a:endParaRPr lang="pl-PL" dirty="0">
              <a:solidFill>
                <a:srgbClr val="00CC00"/>
              </a:solidFill>
              <a:effectLst>
                <a:glow rad="101600">
                  <a:srgbClr val="000099">
                    <a:alpha val="60000"/>
                  </a:srgbClr>
                </a:glow>
              </a:effectLst>
            </a:endParaRPr>
          </a:p>
        </p:txBody>
      </p:sp>
      <p:sp>
        <p:nvSpPr>
          <p:cNvPr id="6" name="Prostokąt 5"/>
          <p:cNvSpPr/>
          <p:nvPr/>
        </p:nvSpPr>
        <p:spPr>
          <a:xfrm>
            <a:off x="1571604" y="1500174"/>
            <a:ext cx="6144631" cy="1754326"/>
          </a:xfrm>
          <a:prstGeom prst="rect">
            <a:avLst/>
          </a:prstGeom>
          <a:noFill/>
        </p:spPr>
        <p:txBody>
          <a:bodyPr wrap="none" lIns="91440" tIns="45720" rIns="91440" bIns="45720">
            <a:spAutoFit/>
            <a:scene3d>
              <a:camera prst="orthographicFront"/>
              <a:lightRig rig="threePt" dir="t"/>
            </a:scene3d>
            <a:sp3d extrusionH="57150">
              <a:bevelT w="38100" h="38100"/>
            </a:sp3d>
          </a:bodyPr>
          <a:lstStyle/>
          <a:p>
            <a:pPr algn="ctr"/>
            <a:r>
              <a:rPr lang="pl-PL" sz="5400" b="1" i="1" cap="none" spc="0" dirty="0" smtClean="0">
                <a:ln w="18415" cmpd="sng">
                  <a:solidFill>
                    <a:schemeClr val="tx1"/>
                  </a:solidFill>
                  <a:prstDash val="solid"/>
                </a:ln>
                <a:solidFill>
                  <a:schemeClr val="tx1">
                    <a:lumMod val="85000"/>
                  </a:schemeClr>
                </a:solidFill>
                <a:effectLst>
                  <a:glow rad="101600">
                    <a:srgbClr val="00B050">
                      <a:alpha val="60000"/>
                    </a:srgbClr>
                  </a:glow>
                  <a:outerShdw blurRad="50800" dist="38100" algn="l" rotWithShape="0">
                    <a:prstClr val="black">
                      <a:alpha val="40000"/>
                    </a:prstClr>
                  </a:outerShdw>
                  <a:reflection blurRad="6350" stA="55000" endA="300" endPos="45500" dir="5400000" sy="-100000" algn="bl" rotWithShape="0"/>
                </a:effectLst>
                <a:latin typeface="Gungsuh" pitchFamily="18" charset="-127"/>
                <a:ea typeface="Gungsuh" pitchFamily="18" charset="-127"/>
              </a:rPr>
              <a:t>OKO NA NATURĘ </a:t>
            </a:r>
            <a:br>
              <a:rPr lang="pl-PL" sz="5400" b="1" i="1" cap="none" spc="0" dirty="0" smtClean="0">
                <a:ln w="18415" cmpd="sng">
                  <a:solidFill>
                    <a:schemeClr val="tx1"/>
                  </a:solidFill>
                  <a:prstDash val="solid"/>
                </a:ln>
                <a:solidFill>
                  <a:schemeClr val="tx1">
                    <a:lumMod val="85000"/>
                  </a:schemeClr>
                </a:solidFill>
                <a:effectLst>
                  <a:glow rad="101600">
                    <a:srgbClr val="00B050">
                      <a:alpha val="60000"/>
                    </a:srgbClr>
                  </a:glow>
                  <a:outerShdw blurRad="50800" dist="38100" algn="l" rotWithShape="0">
                    <a:prstClr val="black">
                      <a:alpha val="40000"/>
                    </a:prstClr>
                  </a:outerShdw>
                  <a:reflection blurRad="6350" stA="55000" endA="300" endPos="45500" dir="5400000" sy="-100000" algn="bl" rotWithShape="0"/>
                </a:effectLst>
                <a:latin typeface="Gungsuh" pitchFamily="18" charset="-127"/>
                <a:ea typeface="Gungsuh" pitchFamily="18" charset="-127"/>
              </a:rPr>
            </a:br>
            <a:r>
              <a:rPr lang="pl-PL" sz="5400" b="1" i="1" cap="none" spc="0" dirty="0" smtClean="0">
                <a:ln w="18415" cmpd="sng">
                  <a:solidFill>
                    <a:schemeClr val="tx1"/>
                  </a:solidFill>
                  <a:prstDash val="solid"/>
                </a:ln>
                <a:solidFill>
                  <a:schemeClr val="tx1">
                    <a:lumMod val="85000"/>
                  </a:schemeClr>
                </a:solidFill>
                <a:effectLst>
                  <a:glow rad="101600">
                    <a:srgbClr val="00B050">
                      <a:alpha val="60000"/>
                    </a:srgbClr>
                  </a:glow>
                  <a:outerShdw blurRad="50800" dist="38100" algn="l" rotWithShape="0">
                    <a:prstClr val="black">
                      <a:alpha val="40000"/>
                    </a:prstClr>
                  </a:outerShdw>
                  <a:reflection blurRad="6350" stA="55000" endA="300" endPos="45500" dir="5400000" sy="-100000" algn="bl" rotWithShape="0"/>
                </a:effectLst>
                <a:latin typeface="Gungsuh" pitchFamily="18" charset="-127"/>
                <a:ea typeface="Gungsuh" pitchFamily="18" charset="-127"/>
              </a:rPr>
              <a:t>* QUIZ *</a:t>
            </a:r>
            <a:endParaRPr lang="pl-PL" sz="5400" b="1" i="1" cap="none" spc="0" dirty="0">
              <a:ln w="18415" cmpd="sng">
                <a:solidFill>
                  <a:schemeClr val="tx1"/>
                </a:solidFill>
                <a:prstDash val="solid"/>
              </a:ln>
              <a:solidFill>
                <a:schemeClr val="tx1">
                  <a:lumMod val="85000"/>
                </a:schemeClr>
              </a:solidFill>
              <a:effectLst>
                <a:glow rad="101600">
                  <a:srgbClr val="00B050">
                    <a:alpha val="60000"/>
                  </a:srgbClr>
                </a:glow>
                <a:outerShdw blurRad="50800" dist="38100" algn="l" rotWithShape="0">
                  <a:prstClr val="black">
                    <a:alpha val="40000"/>
                  </a:prstClr>
                </a:outerShdw>
                <a:reflection blurRad="6350" stA="55000" endA="300" endPos="45500" dir="5400000" sy="-100000" algn="bl" rotWithShape="0"/>
              </a:effectLst>
              <a:latin typeface="Gungsuh" pitchFamily="18" charset="-127"/>
              <a:ea typeface="Gungsuh" pitchFamily="18" charset="-127"/>
            </a:endParaRPr>
          </a:p>
        </p:txBody>
      </p:sp>
    </p:spTree>
  </p:cSld>
  <p:clrMapOvr>
    <a:masterClrMapping/>
  </p:clrMapOvr>
  <p:transition spd="slow">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20210509_211703.jpg"/>
          <p:cNvPicPr>
            <a:picLocks noGrp="1" noChangeAspect="1"/>
          </p:cNvPicPr>
          <p:nvPr>
            <p:ph idx="1"/>
          </p:nvPr>
        </p:nvPicPr>
        <p:blipFill>
          <a:blip r:embed="rId2"/>
          <a:stretch>
            <a:fillRect/>
          </a:stretch>
        </p:blipFill>
        <p:spPr>
          <a:xfrm>
            <a:off x="2500298" y="1357298"/>
            <a:ext cx="3857652" cy="5141761"/>
          </a:xfrm>
        </p:spPr>
      </p:pic>
      <p:sp>
        <p:nvSpPr>
          <p:cNvPr id="3" name="Tytuł 2"/>
          <p:cNvSpPr>
            <a:spLocks noGrp="1"/>
          </p:cNvSpPr>
          <p:nvPr>
            <p:ph type="title"/>
          </p:nvPr>
        </p:nvSpPr>
        <p:spPr/>
        <p:txBody>
          <a:bodyPr>
            <a:normAutofit/>
          </a:bodyPr>
          <a:lstStyle/>
          <a:p>
            <a:r>
              <a:rPr lang="pl-PL" sz="2000" dirty="0" smtClean="0">
                <a:solidFill>
                  <a:schemeClr val="bg1"/>
                </a:solidFill>
                <a:latin typeface="Gungsuh" pitchFamily="18" charset="-127"/>
                <a:ea typeface="Gungsuh" pitchFamily="18" charset="-127"/>
              </a:rPr>
              <a:t>9. Efektowne kwiaty osadzone gęsto na pędzie,  intensywnie i pięknie pachnące. Na zdjęciu ukazana dzika roślina, jednak wiele osób  hoduje ją nawet w domu. Co to jest?</a:t>
            </a:r>
            <a:endParaRPr lang="pl-PL" sz="2000" dirty="0">
              <a:solidFill>
                <a:schemeClr val="bg1"/>
              </a:solidFill>
              <a:latin typeface="Gungsuh" pitchFamily="18" charset="-127"/>
              <a:ea typeface="Gungsuh" pitchFamily="18" charset="-127"/>
            </a:endParaRPr>
          </a:p>
        </p:txBody>
      </p:sp>
    </p:spTree>
  </p:cSld>
  <p:clrMapOvr>
    <a:masterClrMapping/>
  </p:clrMapOvr>
  <p:transition spd="slow">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20210508_210854.jpg"/>
          <p:cNvPicPr>
            <a:picLocks noGrp="1" noChangeAspect="1"/>
          </p:cNvPicPr>
          <p:nvPr>
            <p:ph idx="1"/>
          </p:nvPr>
        </p:nvPicPr>
        <p:blipFill>
          <a:blip r:embed="rId2"/>
          <a:stretch>
            <a:fillRect/>
          </a:stretch>
        </p:blipFill>
        <p:spPr>
          <a:xfrm>
            <a:off x="1928794" y="1500174"/>
            <a:ext cx="4547858" cy="4746342"/>
          </a:xfrm>
        </p:spPr>
      </p:pic>
      <p:sp>
        <p:nvSpPr>
          <p:cNvPr id="3" name="Tytuł 2"/>
          <p:cNvSpPr>
            <a:spLocks noGrp="1"/>
          </p:cNvSpPr>
          <p:nvPr>
            <p:ph type="title"/>
          </p:nvPr>
        </p:nvSpPr>
        <p:spPr/>
        <p:txBody>
          <a:bodyPr>
            <a:normAutofit/>
          </a:bodyPr>
          <a:lstStyle/>
          <a:p>
            <a:r>
              <a:rPr lang="pl-PL" sz="2000" dirty="0" smtClean="0">
                <a:solidFill>
                  <a:schemeClr val="bg1"/>
                </a:solidFill>
                <a:latin typeface="Gungsuh" pitchFamily="18" charset="-127"/>
                <a:ea typeface="Gungsuh" pitchFamily="18" charset="-127"/>
              </a:rPr>
              <a:t>10.  Kwiaty pojedyncze, wyrastające na długich szypułkach, najbardziej znany z fioletowego kolory kwiatu. Drobny. Niektóre  rodzaje tego kwiatu są jadalne.</a:t>
            </a:r>
            <a:endParaRPr lang="pl-PL" sz="2000" dirty="0">
              <a:solidFill>
                <a:schemeClr val="bg1"/>
              </a:solidFill>
              <a:latin typeface="Gungsuh" pitchFamily="18" charset="-127"/>
              <a:ea typeface="Gungsuh" pitchFamily="18" charset="-127"/>
            </a:endParaRPr>
          </a:p>
        </p:txBody>
      </p:sp>
    </p:spTree>
  </p:cSld>
  <p:clrMapOvr>
    <a:masterClrMapping/>
  </p:clrMapOvr>
  <p:transition spd="slow">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20210508_210504.jpg"/>
          <p:cNvPicPr>
            <a:picLocks noGrp="1" noChangeAspect="1"/>
          </p:cNvPicPr>
          <p:nvPr>
            <p:ph idx="1"/>
          </p:nvPr>
        </p:nvPicPr>
        <p:blipFill>
          <a:blip r:embed="rId2"/>
          <a:stretch>
            <a:fillRect/>
          </a:stretch>
        </p:blipFill>
        <p:spPr>
          <a:xfrm>
            <a:off x="2285984" y="1643050"/>
            <a:ext cx="4238649" cy="4438115"/>
          </a:xfrm>
        </p:spPr>
      </p:pic>
      <p:sp>
        <p:nvSpPr>
          <p:cNvPr id="3" name="Tytuł 2"/>
          <p:cNvSpPr>
            <a:spLocks noGrp="1"/>
          </p:cNvSpPr>
          <p:nvPr>
            <p:ph type="title"/>
          </p:nvPr>
        </p:nvSpPr>
        <p:spPr/>
        <p:txBody>
          <a:bodyPr>
            <a:normAutofit/>
          </a:bodyPr>
          <a:lstStyle/>
          <a:p>
            <a:r>
              <a:rPr lang="pl-PL" sz="2200" dirty="0" smtClean="0">
                <a:solidFill>
                  <a:schemeClr val="bg1"/>
                </a:solidFill>
                <a:latin typeface="Gungsuh" pitchFamily="18" charset="-127"/>
                <a:ea typeface="Gungsuh" pitchFamily="18" charset="-127"/>
              </a:rPr>
              <a:t>11. Zielona roślina podobna do trawy. Spotykana w lesie. Obrasta najintensywniej północną stronę </a:t>
            </a:r>
            <a:r>
              <a:rPr lang="pl-PL" sz="2000" dirty="0" smtClean="0">
                <a:solidFill>
                  <a:schemeClr val="bg1"/>
                </a:solidFill>
                <a:latin typeface="Gungsuh" pitchFamily="18" charset="-127"/>
                <a:ea typeface="Gungsuh" pitchFamily="18" charset="-127"/>
              </a:rPr>
              <a:t>pnia</a:t>
            </a:r>
            <a:r>
              <a:rPr lang="pl-PL" sz="2000" b="1" dirty="0" smtClean="0">
                <a:latin typeface="Gungsuh" pitchFamily="18" charset="-127"/>
                <a:ea typeface="Gungsuh" pitchFamily="18" charset="-127"/>
              </a:rPr>
              <a:t>. </a:t>
            </a:r>
            <a:r>
              <a:rPr lang="pl-PL" sz="2000" b="1" dirty="0" smtClean="0">
                <a:solidFill>
                  <a:schemeClr val="bg1"/>
                </a:solidFill>
                <a:latin typeface="Gungsuh" pitchFamily="18" charset="-127"/>
                <a:ea typeface="Gungsuh" pitchFamily="18" charset="-127"/>
              </a:rPr>
              <a:t>Co to jest?</a:t>
            </a:r>
            <a:endParaRPr lang="pl-PL" sz="2000" b="1" dirty="0">
              <a:latin typeface="Gungsuh" pitchFamily="18" charset="-127"/>
              <a:ea typeface="Gungsuh" pitchFamily="18" charset="-127"/>
            </a:endParaRPr>
          </a:p>
        </p:txBody>
      </p:sp>
    </p:spTree>
  </p:cSld>
  <p:clrMapOvr>
    <a:masterClrMapping/>
  </p:clrMapOvr>
  <p:transition spd="slow">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Untitled56_20210508211301.png"/>
          <p:cNvPicPr>
            <a:picLocks noGrp="1" noChangeAspect="1"/>
          </p:cNvPicPr>
          <p:nvPr>
            <p:ph idx="1"/>
          </p:nvPr>
        </p:nvPicPr>
        <p:blipFill>
          <a:blip r:embed="rId2"/>
          <a:stretch>
            <a:fillRect/>
          </a:stretch>
        </p:blipFill>
        <p:spPr>
          <a:xfrm>
            <a:off x="2286000" y="1524000"/>
            <a:ext cx="4572000" cy="4572000"/>
          </a:xfrm>
        </p:spPr>
      </p:pic>
      <p:sp>
        <p:nvSpPr>
          <p:cNvPr id="3" name="Tytuł 2"/>
          <p:cNvSpPr>
            <a:spLocks noGrp="1"/>
          </p:cNvSpPr>
          <p:nvPr>
            <p:ph type="title"/>
          </p:nvPr>
        </p:nvSpPr>
        <p:spPr/>
        <p:txBody>
          <a:bodyPr>
            <a:noAutofit/>
          </a:bodyPr>
          <a:lstStyle/>
          <a:p>
            <a:r>
              <a:rPr lang="pl-PL" sz="2000" dirty="0" smtClean="0">
                <a:solidFill>
                  <a:schemeClr val="bg1"/>
                </a:solidFill>
                <a:latin typeface="Gungsuh" pitchFamily="18" charset="-127"/>
                <a:ea typeface="Gungsuh" pitchFamily="18" charset="-127"/>
              </a:rPr>
              <a:t>12.  Cechuje się wyprostowanymi, przewieszonymi na szczytach pędami oraz żółtymi kwiatami. Najczęściej gatunek ten można spotkać w parkach i przydomowych ogrodach lub przy ścieżkach. Co to jest?</a:t>
            </a:r>
            <a:endParaRPr lang="pl-PL" sz="2000" dirty="0">
              <a:solidFill>
                <a:schemeClr val="bg1"/>
              </a:solidFill>
              <a:latin typeface="Gungsuh" pitchFamily="18" charset="-127"/>
              <a:ea typeface="Gungsuh" pitchFamily="18" charset="-127"/>
            </a:endParaRPr>
          </a:p>
        </p:txBody>
      </p:sp>
    </p:spTree>
  </p:cSld>
  <p:clrMapOvr>
    <a:masterClrMapping/>
  </p:clrMapOvr>
  <p:transition spd="slow">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Untitled56_20210508210656.png"/>
          <p:cNvPicPr>
            <a:picLocks noGrp="1" noChangeAspect="1"/>
          </p:cNvPicPr>
          <p:nvPr>
            <p:ph idx="1"/>
          </p:nvPr>
        </p:nvPicPr>
        <p:blipFill>
          <a:blip r:embed="rId2"/>
          <a:stretch>
            <a:fillRect/>
          </a:stretch>
        </p:blipFill>
        <p:spPr>
          <a:xfrm>
            <a:off x="2286000" y="1524000"/>
            <a:ext cx="4786330" cy="4786330"/>
          </a:xfrm>
        </p:spPr>
      </p:pic>
      <p:sp>
        <p:nvSpPr>
          <p:cNvPr id="3" name="Tytuł 2"/>
          <p:cNvSpPr>
            <a:spLocks noGrp="1"/>
          </p:cNvSpPr>
          <p:nvPr>
            <p:ph type="title"/>
          </p:nvPr>
        </p:nvSpPr>
        <p:spPr/>
        <p:txBody>
          <a:bodyPr>
            <a:normAutofit fontScale="90000"/>
          </a:bodyPr>
          <a:lstStyle/>
          <a:p>
            <a:r>
              <a:rPr lang="pl-PL" sz="2400" dirty="0" smtClean="0">
                <a:solidFill>
                  <a:schemeClr val="bg1"/>
                </a:solidFill>
                <a:latin typeface="Gungsuh" pitchFamily="18" charset="-127"/>
                <a:ea typeface="Gungsuh" pitchFamily="18" charset="-127"/>
              </a:rPr>
              <a:t>13. Płaz ogoniasty, Ciemne, niemal czarne ciało pokrywają jaskrawe, żółte, pomarańczowe bądź brązowe plamy. Najczęściej są to jednak plamy żółte. Jakie to zwierzę?</a:t>
            </a:r>
            <a:endParaRPr lang="pl-PL" sz="2400" dirty="0">
              <a:solidFill>
                <a:schemeClr val="bg1"/>
              </a:solidFill>
              <a:latin typeface="Gungsuh" pitchFamily="18" charset="-127"/>
              <a:ea typeface="Gungsuh" pitchFamily="18" charset="-127"/>
            </a:endParaRPr>
          </a:p>
        </p:txBody>
      </p:sp>
    </p:spTree>
  </p:cSld>
  <p:clrMapOvr>
    <a:masterClrMapping/>
  </p:clrMapOvr>
  <p:transition spd="slow">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Untitled56_20210508210735.png"/>
          <p:cNvPicPr>
            <a:picLocks noGrp="1" noChangeAspect="1"/>
          </p:cNvPicPr>
          <p:nvPr>
            <p:ph idx="1"/>
          </p:nvPr>
        </p:nvPicPr>
        <p:blipFill>
          <a:blip r:embed="rId2"/>
          <a:stretch>
            <a:fillRect/>
          </a:stretch>
        </p:blipFill>
        <p:spPr>
          <a:xfrm>
            <a:off x="2071670" y="1428736"/>
            <a:ext cx="4808863" cy="4808863"/>
          </a:xfrm>
        </p:spPr>
      </p:pic>
      <p:sp>
        <p:nvSpPr>
          <p:cNvPr id="3" name="Tytuł 2"/>
          <p:cNvSpPr>
            <a:spLocks noGrp="1"/>
          </p:cNvSpPr>
          <p:nvPr>
            <p:ph type="title"/>
          </p:nvPr>
        </p:nvSpPr>
        <p:spPr/>
        <p:txBody>
          <a:bodyPr>
            <a:normAutofit fontScale="90000"/>
          </a:bodyPr>
          <a:lstStyle/>
          <a:p>
            <a:r>
              <a:rPr lang="pl-PL" sz="2000" dirty="0" smtClean="0">
                <a:solidFill>
                  <a:schemeClr val="bg1"/>
                </a:solidFill>
                <a:latin typeface="Gungsuh" pitchFamily="18" charset="-127"/>
                <a:ea typeface="Gungsuh" pitchFamily="18" charset="-127"/>
              </a:rPr>
              <a:t>14</a:t>
            </a:r>
            <a:r>
              <a:rPr lang="pl-PL" sz="2000" dirty="0" smtClean="0">
                <a:solidFill>
                  <a:schemeClr val="bg1"/>
                </a:solidFill>
                <a:latin typeface="Gungsuh" pitchFamily="18" charset="-127"/>
                <a:ea typeface="Gungsuh" pitchFamily="18" charset="-127"/>
              </a:rPr>
              <a:t>. Rodzaj motyla, </a:t>
            </a:r>
            <a:r>
              <a:rPr lang="pl-PL" sz="2000" dirty="0" smtClean="0">
                <a:solidFill>
                  <a:schemeClr val="bg1"/>
                </a:solidFill>
                <a:latin typeface="Gungsuh" pitchFamily="18" charset="-127"/>
                <a:ea typeface="Gungsuh" pitchFamily="18" charset="-127"/>
              </a:rPr>
              <a:t>najbardziej </a:t>
            </a:r>
            <a:r>
              <a:rPr lang="pl-PL" sz="2000" dirty="0" smtClean="0">
                <a:solidFill>
                  <a:schemeClr val="bg1"/>
                </a:solidFill>
                <a:latin typeface="Gungsuh" pitchFamily="18" charset="-127"/>
                <a:ea typeface="Gungsuh" pitchFamily="18" charset="-127"/>
              </a:rPr>
              <a:t>pospolitego </a:t>
            </a:r>
            <a:r>
              <a:rPr lang="pl-PL" sz="2000" dirty="0" smtClean="0">
                <a:solidFill>
                  <a:schemeClr val="bg1"/>
                </a:solidFill>
                <a:latin typeface="Gungsuh" pitchFamily="18" charset="-127"/>
                <a:ea typeface="Gungsuh" pitchFamily="18" charset="-127"/>
              </a:rPr>
              <a:t>w Polsce. Skrzydła są brązowo-czerwone. Charakterystyczne są na końcach jego skrzydeł plamki, które wyglądają jak oczy. Co to za </a:t>
            </a:r>
            <a:r>
              <a:rPr lang="pl-PL" sz="2000" dirty="0" smtClean="0">
                <a:solidFill>
                  <a:schemeClr val="bg1"/>
                </a:solidFill>
                <a:latin typeface="Gungsuh" pitchFamily="18" charset="-127"/>
                <a:ea typeface="Gungsuh" pitchFamily="18" charset="-127"/>
              </a:rPr>
              <a:t>stworzenie</a:t>
            </a:r>
            <a:r>
              <a:rPr lang="pl-PL" sz="2000" dirty="0" smtClean="0">
                <a:solidFill>
                  <a:schemeClr val="bg1"/>
                </a:solidFill>
                <a:latin typeface="Gungsuh" pitchFamily="18" charset="-127"/>
                <a:ea typeface="Gungsuh" pitchFamily="18" charset="-127"/>
              </a:rPr>
              <a:t>?</a:t>
            </a:r>
            <a:endParaRPr lang="pl-PL" sz="2000" dirty="0">
              <a:solidFill>
                <a:schemeClr val="bg1"/>
              </a:solidFill>
              <a:latin typeface="Gungsuh" pitchFamily="18" charset="-127"/>
              <a:ea typeface="Gungsuh" pitchFamily="18" charset="-127"/>
            </a:endParaRPr>
          </a:p>
        </p:txBody>
      </p:sp>
    </p:spTree>
  </p:cSld>
  <p:clrMapOvr>
    <a:masterClrMapping/>
  </p:clrMapOvr>
  <p:transition spd="slow">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20210501_115342.jpg"/>
          <p:cNvPicPr>
            <a:picLocks noGrp="1" noChangeAspect="1"/>
          </p:cNvPicPr>
          <p:nvPr>
            <p:ph idx="1"/>
          </p:nvPr>
        </p:nvPicPr>
        <p:blipFill>
          <a:blip r:embed="rId2"/>
          <a:stretch>
            <a:fillRect/>
          </a:stretch>
        </p:blipFill>
        <p:spPr>
          <a:xfrm>
            <a:off x="2857500" y="1523999"/>
            <a:ext cx="3571888" cy="4762517"/>
          </a:xfrm>
        </p:spPr>
      </p:pic>
      <p:sp>
        <p:nvSpPr>
          <p:cNvPr id="3" name="Tytuł 2"/>
          <p:cNvSpPr>
            <a:spLocks noGrp="1"/>
          </p:cNvSpPr>
          <p:nvPr>
            <p:ph type="title"/>
          </p:nvPr>
        </p:nvSpPr>
        <p:spPr/>
        <p:txBody>
          <a:bodyPr>
            <a:noAutofit/>
          </a:bodyPr>
          <a:lstStyle/>
          <a:p>
            <a:r>
              <a:rPr lang="pl-PL" sz="1600" dirty="0" smtClean="0">
                <a:solidFill>
                  <a:schemeClr val="bg1"/>
                </a:solidFill>
                <a:latin typeface="Gungsuh" pitchFamily="18" charset="-127"/>
                <a:ea typeface="Gungsuh" pitchFamily="18" charset="-127"/>
              </a:rPr>
              <a:t>15.  Roślina z rodziny złożonych o leczniczych właściwościach. </a:t>
            </a:r>
            <a:r>
              <a:rPr lang="pl-PL" sz="1600" dirty="0" smtClean="0">
                <a:solidFill>
                  <a:schemeClr val="bg1"/>
                </a:solidFill>
                <a:latin typeface="Gungsuh" pitchFamily="18" charset="-127"/>
                <a:ea typeface="Gungsuh" pitchFamily="18" charset="-127"/>
              </a:rPr>
              <a:t>Rośnie </a:t>
            </a:r>
            <a:r>
              <a:rPr lang="pl-PL" sz="1600" dirty="0" smtClean="0">
                <a:solidFill>
                  <a:schemeClr val="bg1"/>
                </a:solidFill>
                <a:latin typeface="Gungsuh" pitchFamily="18" charset="-127"/>
                <a:ea typeface="Gungsuh" pitchFamily="18" charset="-127"/>
              </a:rPr>
              <a:t>nad wodami płynącymi, porasta wilgotne łąki i zarośla. </a:t>
            </a:r>
            <a:r>
              <a:rPr lang="pl-PL" sz="1600" b="1" dirty="0" smtClean="0">
                <a:solidFill>
                  <a:schemeClr val="bg1"/>
                </a:solidFill>
                <a:latin typeface="Gungsuh" pitchFamily="18" charset="-127"/>
                <a:ea typeface="Gungsuh" pitchFamily="18" charset="-127"/>
              </a:rPr>
              <a:t>Liście</a:t>
            </a:r>
            <a:r>
              <a:rPr lang="pl-PL" sz="1600" dirty="0" smtClean="0">
                <a:solidFill>
                  <a:schemeClr val="bg1"/>
                </a:solidFill>
                <a:latin typeface="Gungsuh" pitchFamily="18" charset="-127"/>
                <a:ea typeface="Gungsuh" pitchFamily="18" charset="-127"/>
              </a:rPr>
              <a:t> odziomkowe są długoogonkowe, </a:t>
            </a:r>
            <a:r>
              <a:rPr lang="pl-PL" sz="1600" dirty="0" smtClean="0">
                <a:solidFill>
                  <a:schemeClr val="bg1"/>
                </a:solidFill>
                <a:latin typeface="Gungsuh" pitchFamily="18" charset="-127"/>
                <a:ea typeface="Gungsuh" pitchFamily="18" charset="-127"/>
              </a:rPr>
              <a:t>duże, </a:t>
            </a:r>
            <a:r>
              <a:rPr lang="pl-PL" sz="1600" dirty="0" smtClean="0">
                <a:solidFill>
                  <a:schemeClr val="bg1"/>
                </a:solidFill>
                <a:latin typeface="Gungsuh" pitchFamily="18" charset="-127"/>
                <a:ea typeface="Gungsuh" pitchFamily="18" charset="-127"/>
              </a:rPr>
              <a:t>zielone z wierzchu, szare </a:t>
            </a:r>
            <a:r>
              <a:rPr lang="pl-PL" sz="1600" dirty="0" smtClean="0">
                <a:solidFill>
                  <a:schemeClr val="bg1"/>
                </a:solidFill>
                <a:latin typeface="Gungsuh" pitchFamily="18" charset="-127"/>
                <a:ea typeface="Gungsuh" pitchFamily="18" charset="-127"/>
              </a:rPr>
              <a:t>od </a:t>
            </a:r>
            <a:r>
              <a:rPr lang="pl-PL" sz="1600" dirty="0" smtClean="0">
                <a:solidFill>
                  <a:schemeClr val="bg1"/>
                </a:solidFill>
                <a:latin typeface="Gungsuh" pitchFamily="18" charset="-127"/>
                <a:ea typeface="Gungsuh" pitchFamily="18" charset="-127"/>
              </a:rPr>
              <a:t>spodu, </a:t>
            </a:r>
            <a:r>
              <a:rPr lang="pl-PL" sz="1600" b="1" dirty="0" smtClean="0">
                <a:solidFill>
                  <a:schemeClr val="bg1"/>
                </a:solidFill>
                <a:latin typeface="Gungsuh" pitchFamily="18" charset="-127"/>
                <a:ea typeface="Gungsuh" pitchFamily="18" charset="-127"/>
              </a:rPr>
              <a:t>Kwiaty</a:t>
            </a:r>
            <a:r>
              <a:rPr lang="pl-PL" sz="1600" dirty="0" smtClean="0">
                <a:solidFill>
                  <a:schemeClr val="bg1"/>
                </a:solidFill>
                <a:latin typeface="Gungsuh" pitchFamily="18" charset="-127"/>
                <a:ea typeface="Gungsuh" pitchFamily="18" charset="-127"/>
              </a:rPr>
              <a:t> są </a:t>
            </a:r>
            <a:r>
              <a:rPr lang="pl-PL" sz="1600" dirty="0" smtClean="0">
                <a:solidFill>
                  <a:schemeClr val="bg1"/>
                </a:solidFill>
                <a:latin typeface="Gungsuh" pitchFamily="18" charset="-127"/>
                <a:ea typeface="Gungsuh" pitchFamily="18" charset="-127"/>
              </a:rPr>
              <a:t>różowo-czerwone </a:t>
            </a:r>
            <a:r>
              <a:rPr lang="pl-PL" sz="1600" dirty="0" smtClean="0">
                <a:solidFill>
                  <a:schemeClr val="bg1"/>
                </a:solidFill>
                <a:latin typeface="Gungsuh" pitchFamily="18" charset="-127"/>
                <a:ea typeface="Gungsuh" pitchFamily="18" charset="-127"/>
              </a:rPr>
              <a:t>lub białe, zebrane w koszyczki. Co to za roślina?</a:t>
            </a:r>
            <a:endParaRPr lang="pl-PL" sz="1600" dirty="0">
              <a:solidFill>
                <a:schemeClr val="bg1"/>
              </a:solidFill>
              <a:latin typeface="Gungsuh" pitchFamily="18" charset="-127"/>
              <a:ea typeface="Gungsuh" pitchFamily="18" charset="-127"/>
            </a:endParaRPr>
          </a:p>
        </p:txBody>
      </p:sp>
    </p:spTree>
  </p:cSld>
  <p:clrMapOvr>
    <a:masterClrMapping/>
  </p:clrMapOvr>
  <p:transition spd="slow">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20210424_112848.jpg"/>
          <p:cNvPicPr>
            <a:picLocks noGrp="1" noChangeAspect="1"/>
          </p:cNvPicPr>
          <p:nvPr>
            <p:ph idx="1"/>
          </p:nvPr>
        </p:nvPicPr>
        <p:blipFill>
          <a:blip r:embed="rId2"/>
          <a:stretch>
            <a:fillRect/>
          </a:stretch>
        </p:blipFill>
        <p:spPr>
          <a:xfrm rot="16200000">
            <a:off x="1946652" y="910813"/>
            <a:ext cx="4393425" cy="5857900"/>
          </a:xfrm>
        </p:spPr>
      </p:pic>
      <p:sp>
        <p:nvSpPr>
          <p:cNvPr id="3" name="Tytuł 2"/>
          <p:cNvSpPr>
            <a:spLocks noGrp="1"/>
          </p:cNvSpPr>
          <p:nvPr>
            <p:ph type="title"/>
          </p:nvPr>
        </p:nvSpPr>
        <p:spPr/>
        <p:txBody>
          <a:bodyPr>
            <a:normAutofit fontScale="90000"/>
          </a:bodyPr>
          <a:lstStyle/>
          <a:p>
            <a:r>
              <a:rPr lang="pl-PL" sz="1600" dirty="0" smtClean="0">
                <a:solidFill>
                  <a:schemeClr val="bg1"/>
                </a:solidFill>
                <a:latin typeface="Gungsuh" pitchFamily="18" charset="-127"/>
                <a:ea typeface="Gungsuh" pitchFamily="18" charset="-127"/>
              </a:rPr>
              <a:t>16. Łodyga  trójkanciasta, w dolnej części rzadko owłosiona. Liście u nasady wcięte, koliste. Kwiaty otoczone są złocistożółtymi liśćmi przykwiatowymi pełniącymi rolę powabni. Kwitnie od marca do maja, jest jedną z najwcześniej zakwitających krajowych roślin wiosennych. Zioło na  </a:t>
            </a:r>
            <a:r>
              <a:rPr lang="pl-PL" sz="1600" dirty="0" smtClean="0">
                <a:solidFill>
                  <a:schemeClr val="bg1"/>
                </a:solidFill>
                <a:latin typeface="Gungsuh" pitchFamily="18" charset="-127"/>
                <a:ea typeface="Gungsuh" pitchFamily="18" charset="-127"/>
              </a:rPr>
              <a:t>śledzionę. </a:t>
            </a:r>
            <a:r>
              <a:rPr lang="pl-PL" sz="1600" dirty="0" smtClean="0">
                <a:solidFill>
                  <a:schemeClr val="bg1"/>
                </a:solidFill>
                <a:latin typeface="Gungsuh" pitchFamily="18" charset="-127"/>
                <a:ea typeface="Gungsuh" pitchFamily="18" charset="-127"/>
              </a:rPr>
              <a:t>Co to za roślina?</a:t>
            </a:r>
            <a:endParaRPr lang="pl-PL" sz="1600" dirty="0">
              <a:solidFill>
                <a:schemeClr val="bg1"/>
              </a:solidFill>
              <a:latin typeface="Gungsuh" pitchFamily="18" charset="-127"/>
              <a:ea typeface="Gungsuh" pitchFamily="18" charset="-127"/>
            </a:endParaRPr>
          </a:p>
        </p:txBody>
      </p:sp>
    </p:spTree>
  </p:cSld>
  <p:clrMapOvr>
    <a:masterClrMapping/>
  </p:clrMapOvr>
  <p:transition spd="slow">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20210401_135519.jpg"/>
          <p:cNvPicPr>
            <a:picLocks noGrp="1" noChangeAspect="1"/>
          </p:cNvPicPr>
          <p:nvPr>
            <p:ph idx="1"/>
          </p:nvPr>
        </p:nvPicPr>
        <p:blipFill>
          <a:blip r:embed="rId2"/>
          <a:stretch>
            <a:fillRect/>
          </a:stretch>
        </p:blipFill>
        <p:spPr>
          <a:xfrm>
            <a:off x="1524000" y="1524000"/>
            <a:ext cx="6096000" cy="4572000"/>
          </a:xfrm>
        </p:spPr>
      </p:pic>
      <p:sp>
        <p:nvSpPr>
          <p:cNvPr id="3" name="Tytuł 2"/>
          <p:cNvSpPr>
            <a:spLocks noGrp="1"/>
          </p:cNvSpPr>
          <p:nvPr>
            <p:ph type="title"/>
          </p:nvPr>
        </p:nvSpPr>
        <p:spPr/>
        <p:txBody>
          <a:bodyPr>
            <a:normAutofit fontScale="90000"/>
          </a:bodyPr>
          <a:lstStyle/>
          <a:p>
            <a:r>
              <a:rPr lang="pl-PL" sz="2000" dirty="0" smtClean="0">
                <a:solidFill>
                  <a:schemeClr val="bg1"/>
                </a:solidFill>
                <a:latin typeface="Gungsuh" pitchFamily="18" charset="-127"/>
                <a:ea typeface="Gungsuh" pitchFamily="18" charset="-127"/>
              </a:rPr>
              <a:t>17. </a:t>
            </a:r>
            <a:r>
              <a:rPr lang="pl-PL" sz="2000" dirty="0" smtClean="0">
                <a:solidFill>
                  <a:schemeClr val="bg1"/>
                </a:solidFill>
                <a:latin typeface="Gungsuh" pitchFamily="18" charset="-127"/>
                <a:ea typeface="Gungsuh" pitchFamily="18" charset="-127"/>
              </a:rPr>
              <a:t>Posiada </a:t>
            </a:r>
            <a:r>
              <a:rPr lang="pl-PL" sz="2000" dirty="0" smtClean="0">
                <a:solidFill>
                  <a:schemeClr val="bg1"/>
                </a:solidFill>
                <a:latin typeface="Gungsuh" pitchFamily="18" charset="-127"/>
                <a:ea typeface="Gungsuh" pitchFamily="18" charset="-127"/>
              </a:rPr>
              <a:t>duże, sercowate liście, pokryte od spodu charakterystycznym meszkiem. Kwiaty </a:t>
            </a:r>
            <a:r>
              <a:rPr lang="pl-PL" sz="2000" b="1" dirty="0" smtClean="0">
                <a:solidFill>
                  <a:schemeClr val="bg1"/>
                </a:solidFill>
                <a:latin typeface="Gungsuh" pitchFamily="18" charset="-127"/>
                <a:ea typeface="Gungsuh" pitchFamily="18" charset="-127"/>
              </a:rPr>
              <a:t> </a:t>
            </a:r>
            <a:r>
              <a:rPr lang="pl-PL" sz="2000" dirty="0" smtClean="0">
                <a:solidFill>
                  <a:schemeClr val="bg1"/>
                </a:solidFill>
                <a:latin typeface="Gungsuh" pitchFamily="18" charset="-127"/>
                <a:ea typeface="Gungsuh" pitchFamily="18" charset="-127"/>
              </a:rPr>
              <a:t>mają żółtawą barwę. Roślina nazywana jest również </a:t>
            </a:r>
            <a:r>
              <a:rPr lang="pl-PL" sz="2000" dirty="0" err="1" smtClean="0">
                <a:solidFill>
                  <a:schemeClr val="bg1"/>
                </a:solidFill>
                <a:latin typeface="Gungsuh" pitchFamily="18" charset="-127"/>
                <a:ea typeface="Gungsuh" pitchFamily="18" charset="-127"/>
              </a:rPr>
              <a:t>białkuchem</a:t>
            </a:r>
            <a:r>
              <a:rPr lang="pl-PL" sz="2000" dirty="0" smtClean="0">
                <a:solidFill>
                  <a:schemeClr val="bg1"/>
                </a:solidFill>
                <a:latin typeface="Gungsuh" pitchFamily="18" charset="-127"/>
                <a:ea typeface="Gungsuh" pitchFamily="18" charset="-127"/>
              </a:rPr>
              <a:t>, kaczyńcem, grzybieniem, gęsim łebkiem lub bożym </a:t>
            </a:r>
            <a:r>
              <a:rPr lang="pl-PL" sz="2000" dirty="0" smtClean="0">
                <a:solidFill>
                  <a:schemeClr val="bg1"/>
                </a:solidFill>
                <a:latin typeface="Gungsuh" pitchFamily="18" charset="-127"/>
                <a:ea typeface="Gungsuh" pitchFamily="18" charset="-127"/>
              </a:rPr>
              <a:t>liczkiem. Jaka jest popularna nazwa tej rośliny?</a:t>
            </a:r>
            <a:endParaRPr lang="pl-PL" sz="2000" dirty="0">
              <a:solidFill>
                <a:schemeClr val="bg1"/>
              </a:solidFill>
              <a:latin typeface="Gungsuh" pitchFamily="18" charset="-127"/>
              <a:ea typeface="Gungsuh" pitchFamily="18" charset="-127"/>
            </a:endParaRPr>
          </a:p>
        </p:txBody>
      </p:sp>
    </p:spTree>
  </p:cSld>
  <p:clrMapOvr>
    <a:masterClrMapping/>
  </p:clrMapOvr>
  <p:transition spd="slow">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20210508_210048.jpg"/>
          <p:cNvPicPr>
            <a:picLocks noGrp="1" noChangeAspect="1"/>
          </p:cNvPicPr>
          <p:nvPr>
            <p:ph idx="1"/>
          </p:nvPr>
        </p:nvPicPr>
        <p:blipFill>
          <a:blip r:embed="rId2"/>
          <a:stretch>
            <a:fillRect/>
          </a:stretch>
        </p:blipFill>
        <p:spPr>
          <a:xfrm>
            <a:off x="1785918" y="2428868"/>
            <a:ext cx="4429156" cy="3758071"/>
          </a:xfrm>
        </p:spPr>
      </p:pic>
      <p:sp>
        <p:nvSpPr>
          <p:cNvPr id="3" name="Tytuł 2"/>
          <p:cNvSpPr>
            <a:spLocks noGrp="1"/>
          </p:cNvSpPr>
          <p:nvPr>
            <p:ph type="title"/>
          </p:nvPr>
        </p:nvSpPr>
        <p:spPr>
          <a:xfrm>
            <a:off x="428596" y="285728"/>
            <a:ext cx="8229600" cy="1219200"/>
          </a:xfrm>
        </p:spPr>
        <p:txBody>
          <a:bodyPr>
            <a:normAutofit/>
          </a:bodyPr>
          <a:lstStyle/>
          <a:p>
            <a:r>
              <a:rPr lang="pl-PL" sz="1400" dirty="0" smtClean="0">
                <a:solidFill>
                  <a:schemeClr val="bg1"/>
                </a:solidFill>
                <a:latin typeface="Gungsuh" pitchFamily="18" charset="-127"/>
                <a:ea typeface="Gungsuh" pitchFamily="18" charset="-127"/>
              </a:rPr>
              <a:t>18. Duża roślina wieloletnia,. Jest rośliną dwupienną. Ma grubą, mięsistą łodygę, na której wyrastają na wiosnę bezogonkowe, kremowo-zielone liście, które podczas rozwoju rośliny stopniowo zielenieją i wydłużają się. Jest to jedna z najwcześniej kwitnących wiosną roślin. Już w marcu można dostrzec wyłaniające się z gruntu grube pąki tej rośliny. Drobne kwiaty zebrane są w koszyczki, a te w grona na szczycie łodygi</a:t>
            </a:r>
            <a:r>
              <a:rPr lang="pl-PL" sz="1400" dirty="0" smtClean="0">
                <a:solidFill>
                  <a:schemeClr val="bg1"/>
                </a:solidFill>
                <a:latin typeface="Gungsuh" pitchFamily="18" charset="-127"/>
                <a:ea typeface="Gungsuh" pitchFamily="18" charset="-127"/>
              </a:rPr>
              <a:t>.. </a:t>
            </a:r>
            <a:r>
              <a:rPr lang="pl-PL" sz="1400" dirty="0" smtClean="0">
                <a:solidFill>
                  <a:schemeClr val="bg1"/>
                </a:solidFill>
                <a:latin typeface="Gungsuh" pitchFamily="18" charset="-127"/>
                <a:ea typeface="Gungsuh" pitchFamily="18" charset="-127"/>
              </a:rPr>
              <a:t>Co to za roślina ?</a:t>
            </a:r>
            <a:endParaRPr lang="pl-PL" sz="1400" dirty="0">
              <a:solidFill>
                <a:schemeClr val="bg1"/>
              </a:solidFill>
              <a:latin typeface="Gungsuh" pitchFamily="18" charset="-127"/>
              <a:ea typeface="Gungsuh" pitchFamily="18" charset="-127"/>
            </a:endParaRPr>
          </a:p>
        </p:txBody>
      </p:sp>
    </p:spTree>
  </p:cSld>
  <p:clrMapOvr>
    <a:masterClrMapping/>
  </p:clrMapOvr>
  <p:transition spd="slow">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Symbol zastępczy zawartości 8" descr="Untitled56_20210508211145.png"/>
          <p:cNvPicPr>
            <a:picLocks noGrp="1" noChangeAspect="1"/>
          </p:cNvPicPr>
          <p:nvPr>
            <p:ph idx="1"/>
          </p:nvPr>
        </p:nvPicPr>
        <p:blipFill>
          <a:blip r:embed="rId2"/>
          <a:stretch>
            <a:fillRect/>
          </a:stretch>
        </p:blipFill>
        <p:spPr>
          <a:xfrm>
            <a:off x="1357290" y="1524000"/>
            <a:ext cx="6286544" cy="4691082"/>
          </a:xfrm>
        </p:spPr>
      </p:pic>
      <p:sp>
        <p:nvSpPr>
          <p:cNvPr id="7" name="Tytuł 6"/>
          <p:cNvSpPr>
            <a:spLocks noGrp="1"/>
          </p:cNvSpPr>
          <p:nvPr>
            <p:ph type="title"/>
          </p:nvPr>
        </p:nvSpPr>
        <p:spPr/>
        <p:txBody>
          <a:bodyPr>
            <a:normAutofit/>
          </a:bodyPr>
          <a:lstStyle/>
          <a:p>
            <a:pPr algn="ctr"/>
            <a:r>
              <a:rPr lang="pl-PL" sz="5400" dirty="0" smtClean="0">
                <a:solidFill>
                  <a:schemeClr val="bg1"/>
                </a:solidFill>
                <a:latin typeface="Gungsuh" pitchFamily="18" charset="-127"/>
                <a:ea typeface="Gungsuh" pitchFamily="18" charset="-127"/>
              </a:rPr>
              <a:t>1.  Co   to   jest  ?</a:t>
            </a:r>
            <a:endParaRPr lang="pl-PL" sz="5400" dirty="0">
              <a:solidFill>
                <a:schemeClr val="bg1"/>
              </a:solidFill>
              <a:latin typeface="Gungsuh" pitchFamily="18" charset="-127"/>
              <a:ea typeface="Gungsuh" pitchFamily="18" charset="-127"/>
            </a:endParaRPr>
          </a:p>
        </p:txBody>
      </p:sp>
    </p:spTree>
  </p:cSld>
  <p:clrMapOvr>
    <a:masterClrMapping/>
  </p:clrMapOvr>
  <p:transition spd="slow">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2021-05-08_13.08.25.jpg"/>
          <p:cNvPicPr>
            <a:picLocks noGrp="1" noChangeAspect="1"/>
          </p:cNvPicPr>
          <p:nvPr>
            <p:ph idx="1"/>
          </p:nvPr>
        </p:nvPicPr>
        <p:blipFill>
          <a:blip r:embed="rId2"/>
          <a:stretch>
            <a:fillRect/>
          </a:stretch>
        </p:blipFill>
        <p:spPr>
          <a:xfrm>
            <a:off x="2000232" y="1500174"/>
            <a:ext cx="4857768" cy="4857768"/>
          </a:xfrm>
        </p:spPr>
      </p:pic>
      <p:sp>
        <p:nvSpPr>
          <p:cNvPr id="3" name="Tytuł 2"/>
          <p:cNvSpPr>
            <a:spLocks noGrp="1"/>
          </p:cNvSpPr>
          <p:nvPr>
            <p:ph type="title"/>
          </p:nvPr>
        </p:nvSpPr>
        <p:spPr/>
        <p:txBody>
          <a:bodyPr>
            <a:normAutofit/>
          </a:bodyPr>
          <a:lstStyle/>
          <a:p>
            <a:r>
              <a:rPr lang="pl-PL" sz="1800" dirty="0" smtClean="0">
                <a:solidFill>
                  <a:schemeClr val="bg1"/>
                </a:solidFill>
                <a:latin typeface="Gungsuh" pitchFamily="18" charset="-127"/>
                <a:ea typeface="Gungsuh" pitchFamily="18" charset="-127"/>
              </a:rPr>
              <a:t>19. Łodyga pojedyncza, nierozgałęziona, gładka. Liście  przypominają trochę liście zawilca, są ciemnozielone, powycinane trójdzielnie, lśniące. Kwiaty wyrastają na szczycie łodygi.</a:t>
            </a:r>
            <a:r>
              <a:rPr lang="pl-PL" sz="1800" b="1" dirty="0" smtClean="0">
                <a:solidFill>
                  <a:schemeClr val="bg1"/>
                </a:solidFill>
                <a:latin typeface="Gungsuh" pitchFamily="18" charset="-127"/>
                <a:ea typeface="Gungsuh" pitchFamily="18" charset="-127"/>
              </a:rPr>
              <a:t> Kwiaty</a:t>
            </a:r>
            <a:r>
              <a:rPr lang="pl-PL" sz="1800" dirty="0" smtClean="0">
                <a:solidFill>
                  <a:schemeClr val="bg1"/>
                </a:solidFill>
                <a:latin typeface="Gungsuh" pitchFamily="18" charset="-127"/>
                <a:ea typeface="Gungsuh" pitchFamily="18" charset="-127"/>
              </a:rPr>
              <a:t> są purpurowe, czterokrotne, zebrane w szczytowe grono. Co to za kwiat?</a:t>
            </a:r>
            <a:endParaRPr lang="pl-PL" sz="1800" dirty="0">
              <a:solidFill>
                <a:schemeClr val="bg1"/>
              </a:solidFill>
              <a:latin typeface="Gungsuh" pitchFamily="18" charset="-127"/>
              <a:ea typeface="Gungsuh" pitchFamily="18" charset="-127"/>
            </a:endParaRPr>
          </a:p>
        </p:txBody>
      </p:sp>
    </p:spTree>
  </p:cSld>
  <p:clrMapOvr>
    <a:masterClrMapping/>
  </p:clrMapOvr>
  <p:transition spd="slow">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received_2522139481428495.jpeg"/>
          <p:cNvPicPr>
            <a:picLocks noGrp="1" noChangeAspect="1"/>
          </p:cNvPicPr>
          <p:nvPr>
            <p:ph idx="1"/>
          </p:nvPr>
        </p:nvPicPr>
        <p:blipFill>
          <a:blip r:embed="rId2"/>
          <a:stretch>
            <a:fillRect/>
          </a:stretch>
        </p:blipFill>
        <p:spPr>
          <a:xfrm>
            <a:off x="2928926" y="1571612"/>
            <a:ext cx="2555884" cy="4600591"/>
          </a:xfrm>
        </p:spPr>
      </p:pic>
      <p:sp>
        <p:nvSpPr>
          <p:cNvPr id="3" name="Tytuł 2"/>
          <p:cNvSpPr>
            <a:spLocks noGrp="1"/>
          </p:cNvSpPr>
          <p:nvPr>
            <p:ph type="title"/>
          </p:nvPr>
        </p:nvSpPr>
        <p:spPr/>
        <p:txBody>
          <a:bodyPr>
            <a:noAutofit/>
          </a:bodyPr>
          <a:lstStyle/>
          <a:p>
            <a:r>
              <a:rPr lang="pl-PL" sz="2000" dirty="0" smtClean="0">
                <a:solidFill>
                  <a:schemeClr val="bg1"/>
                </a:solidFill>
                <a:latin typeface="Gungsuh" pitchFamily="18" charset="-127"/>
                <a:ea typeface="Gungsuh" pitchFamily="18" charset="-127"/>
              </a:rPr>
              <a:t>20. Są to niewielkie rośliny cebulowe,. Kwitną od kwietnia, kwiaty są białe, fioletowe, niebieskie lub jasnożółte, beczułkowate, u niektórych gatunków wyraźnie pachnące. Co to jest za kwiat?</a:t>
            </a:r>
            <a:endParaRPr lang="pl-PL" sz="2000" dirty="0">
              <a:solidFill>
                <a:schemeClr val="bg1"/>
              </a:solidFill>
              <a:latin typeface="Gungsuh" pitchFamily="18" charset="-127"/>
              <a:ea typeface="Gungsuh" pitchFamily="18" charset="-127"/>
            </a:endParaRPr>
          </a:p>
        </p:txBody>
      </p:sp>
    </p:spTree>
  </p:cSld>
  <p:clrMapOvr>
    <a:masterClrMapping/>
  </p:clrMapOvr>
  <p:transition spd="slow">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dtytuł 5"/>
          <p:cNvSpPr>
            <a:spLocks noGrp="1"/>
          </p:cNvSpPr>
          <p:nvPr>
            <p:ph type="subTitle" idx="1"/>
          </p:nvPr>
        </p:nvSpPr>
        <p:spPr/>
        <p:txBody>
          <a:bodyPr/>
          <a:lstStyle/>
          <a:p>
            <a:endParaRPr lang="pl-PL" dirty="0"/>
          </a:p>
        </p:txBody>
      </p:sp>
      <p:sp>
        <p:nvSpPr>
          <p:cNvPr id="5" name="Tytuł 4"/>
          <p:cNvSpPr>
            <a:spLocks noGrp="1"/>
          </p:cNvSpPr>
          <p:nvPr>
            <p:ph type="ctrTitle"/>
          </p:nvPr>
        </p:nvSpPr>
        <p:spPr/>
        <p:txBody>
          <a:bodyPr/>
          <a:lstStyle/>
          <a:p>
            <a:r>
              <a:rPr lang="pl-PL" dirty="0" smtClean="0">
                <a:solidFill>
                  <a:schemeClr val="bg1"/>
                </a:solidFill>
                <a:latin typeface="Gungsuh" pitchFamily="18" charset="-127"/>
                <a:ea typeface="Gungsuh" pitchFamily="18" charset="-127"/>
              </a:rPr>
              <a:t>DZIĘKUJEMY ZA PRZEJŚCIE NASZEGO QUIZU.</a:t>
            </a:r>
            <a:endParaRPr lang="pl-PL" dirty="0">
              <a:solidFill>
                <a:schemeClr val="bg1"/>
              </a:solidFill>
              <a:latin typeface="Gungsuh" pitchFamily="18" charset="-127"/>
              <a:ea typeface="Gungsuh" pitchFamily="18" charset="-127"/>
            </a:endParaRPr>
          </a:p>
        </p:txBody>
      </p:sp>
    </p:spTree>
  </p:cSld>
  <p:clrMapOvr>
    <a:masterClrMapping/>
  </p:clrMapOvr>
  <p:transition spd="slow">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Untitled56_20210508210000.png"/>
          <p:cNvPicPr>
            <a:picLocks noGrp="1" noChangeAspect="1"/>
          </p:cNvPicPr>
          <p:nvPr>
            <p:ph idx="1"/>
          </p:nvPr>
        </p:nvPicPr>
        <p:blipFill>
          <a:blip r:embed="rId2"/>
          <a:stretch>
            <a:fillRect/>
          </a:stretch>
        </p:blipFill>
        <p:spPr>
          <a:xfrm>
            <a:off x="1214414" y="1428736"/>
            <a:ext cx="6572296" cy="5072098"/>
          </a:xfrm>
        </p:spPr>
      </p:pic>
      <p:sp>
        <p:nvSpPr>
          <p:cNvPr id="3" name="Tytuł 2"/>
          <p:cNvSpPr>
            <a:spLocks noGrp="1"/>
          </p:cNvSpPr>
          <p:nvPr>
            <p:ph type="title"/>
          </p:nvPr>
        </p:nvSpPr>
        <p:spPr/>
        <p:txBody>
          <a:bodyPr>
            <a:normAutofit/>
          </a:bodyPr>
          <a:lstStyle/>
          <a:p>
            <a:r>
              <a:rPr lang="pl-PL" sz="1800" dirty="0" smtClean="0">
                <a:solidFill>
                  <a:schemeClr val="bg1"/>
                </a:solidFill>
                <a:latin typeface="Gungsuh" pitchFamily="18" charset="-127"/>
                <a:ea typeface="Gungsuh" pitchFamily="18" charset="-127"/>
              </a:rPr>
              <a:t>2.  Ta roślina pomaga nam w zdrowiu. Robi się z niej syropy i </a:t>
            </a:r>
            <a:br>
              <a:rPr lang="pl-PL" sz="1800" dirty="0" smtClean="0">
                <a:solidFill>
                  <a:schemeClr val="bg1"/>
                </a:solidFill>
                <a:latin typeface="Gungsuh" pitchFamily="18" charset="-127"/>
                <a:ea typeface="Gungsuh" pitchFamily="18" charset="-127"/>
              </a:rPr>
            </a:br>
            <a:r>
              <a:rPr lang="pl-PL" sz="1800" dirty="0" smtClean="0">
                <a:solidFill>
                  <a:schemeClr val="bg1"/>
                </a:solidFill>
                <a:latin typeface="Gungsuh" pitchFamily="18" charset="-127"/>
                <a:ea typeface="Gungsuh" pitchFamily="18" charset="-127"/>
              </a:rPr>
              <a:t>lekarstwa, które można kupić w aptece. Pomaga w dolegliwościach, a nawet w chorobach. Jaka to roślina?</a:t>
            </a:r>
            <a:endParaRPr lang="pl-PL" sz="1800" dirty="0">
              <a:solidFill>
                <a:schemeClr val="bg1"/>
              </a:solidFill>
              <a:latin typeface="Gungsuh" pitchFamily="18" charset="-127"/>
              <a:ea typeface="Gungsuh" pitchFamily="18" charset="-127"/>
            </a:endParaRPr>
          </a:p>
        </p:txBody>
      </p:sp>
    </p:spTree>
  </p:cSld>
  <p:clrMapOvr>
    <a:masterClrMapping/>
  </p:clrMapOvr>
  <p:transition spd="slow">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Untitled56_20210508211223.png"/>
          <p:cNvPicPr>
            <a:picLocks noGrp="1" noChangeAspect="1"/>
          </p:cNvPicPr>
          <p:nvPr>
            <p:ph idx="1"/>
          </p:nvPr>
        </p:nvPicPr>
        <p:blipFill>
          <a:blip r:embed="rId2"/>
          <a:stretch>
            <a:fillRect/>
          </a:stretch>
        </p:blipFill>
        <p:spPr>
          <a:xfrm>
            <a:off x="1643042" y="1524000"/>
            <a:ext cx="5786478" cy="4833958"/>
          </a:xfrm>
        </p:spPr>
      </p:pic>
      <p:sp>
        <p:nvSpPr>
          <p:cNvPr id="3" name="Tytuł 2"/>
          <p:cNvSpPr>
            <a:spLocks noGrp="1"/>
          </p:cNvSpPr>
          <p:nvPr>
            <p:ph type="title"/>
          </p:nvPr>
        </p:nvSpPr>
        <p:spPr/>
        <p:txBody>
          <a:bodyPr/>
          <a:lstStyle/>
          <a:p>
            <a:pPr algn="ctr"/>
            <a:r>
              <a:rPr lang="pl-PL" dirty="0" smtClean="0">
                <a:solidFill>
                  <a:schemeClr val="bg1"/>
                </a:solidFill>
                <a:latin typeface="Gungsuh" pitchFamily="18" charset="-127"/>
                <a:ea typeface="Gungsuh" pitchFamily="18" charset="-127"/>
              </a:rPr>
              <a:t>3. Co to za roślina ?</a:t>
            </a:r>
            <a:endParaRPr lang="pl-PL" dirty="0">
              <a:solidFill>
                <a:schemeClr val="bg1"/>
              </a:solidFill>
              <a:latin typeface="Gungsuh" pitchFamily="18" charset="-127"/>
              <a:ea typeface="Gungsuh" pitchFamily="18" charset="-127"/>
            </a:endParaRPr>
          </a:p>
        </p:txBody>
      </p:sp>
    </p:spTree>
  </p:cSld>
  <p:clrMapOvr>
    <a:masterClrMapping/>
  </p:clrMapOvr>
  <p:transition spd="slow">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Untitled56_20210508210413.png"/>
          <p:cNvPicPr>
            <a:picLocks noGrp="1" noChangeAspect="1"/>
          </p:cNvPicPr>
          <p:nvPr>
            <p:ph idx="1"/>
          </p:nvPr>
        </p:nvPicPr>
        <p:blipFill>
          <a:blip r:embed="rId2"/>
          <a:stretch>
            <a:fillRect/>
          </a:stretch>
        </p:blipFill>
        <p:spPr>
          <a:xfrm>
            <a:off x="1857356" y="1428736"/>
            <a:ext cx="5286396" cy="5000660"/>
          </a:xfrm>
        </p:spPr>
      </p:pic>
      <p:sp>
        <p:nvSpPr>
          <p:cNvPr id="3" name="Tytuł 2"/>
          <p:cNvSpPr>
            <a:spLocks noGrp="1"/>
          </p:cNvSpPr>
          <p:nvPr>
            <p:ph type="title"/>
          </p:nvPr>
        </p:nvSpPr>
        <p:spPr/>
        <p:txBody>
          <a:bodyPr>
            <a:noAutofit/>
          </a:bodyPr>
          <a:lstStyle/>
          <a:p>
            <a:r>
              <a:rPr lang="pl-PL" sz="2800" dirty="0" smtClean="0">
                <a:solidFill>
                  <a:schemeClr val="bg1"/>
                </a:solidFill>
                <a:latin typeface="Gungsuh" pitchFamily="18" charset="-127"/>
                <a:ea typeface="Gungsuh" pitchFamily="18" charset="-127"/>
              </a:rPr>
              <a:t>4. Zakwitają wczesną wiosną, są bardzo charakterystyczne dla właśnie tej pory roku. Co to jest?</a:t>
            </a:r>
            <a:endParaRPr lang="pl-PL" sz="2800" dirty="0">
              <a:solidFill>
                <a:schemeClr val="bg1"/>
              </a:solidFill>
              <a:latin typeface="Gungsuh" pitchFamily="18" charset="-127"/>
              <a:ea typeface="Gungsuh" pitchFamily="18" charset="-127"/>
            </a:endParaRPr>
          </a:p>
        </p:txBody>
      </p:sp>
    </p:spTree>
  </p:cSld>
  <p:clrMapOvr>
    <a:masterClrMapping/>
  </p:clrMapOvr>
  <p:transition spd="slow">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20210508_210826.jpg"/>
          <p:cNvPicPr>
            <a:picLocks noGrp="1" noChangeAspect="1"/>
          </p:cNvPicPr>
          <p:nvPr>
            <p:ph idx="1"/>
          </p:nvPr>
        </p:nvPicPr>
        <p:blipFill>
          <a:blip r:embed="rId2"/>
          <a:stretch>
            <a:fillRect/>
          </a:stretch>
        </p:blipFill>
        <p:spPr>
          <a:xfrm>
            <a:off x="2428860" y="1428736"/>
            <a:ext cx="4124345" cy="4977123"/>
          </a:xfrm>
        </p:spPr>
      </p:pic>
      <p:sp>
        <p:nvSpPr>
          <p:cNvPr id="3" name="Tytuł 2"/>
          <p:cNvSpPr>
            <a:spLocks noGrp="1"/>
          </p:cNvSpPr>
          <p:nvPr>
            <p:ph type="title"/>
          </p:nvPr>
        </p:nvSpPr>
        <p:spPr/>
        <p:txBody>
          <a:bodyPr>
            <a:noAutofit/>
          </a:bodyPr>
          <a:lstStyle/>
          <a:p>
            <a:r>
              <a:rPr lang="pl-PL" sz="2400" dirty="0" smtClean="0">
                <a:solidFill>
                  <a:schemeClr val="bg1"/>
                </a:solidFill>
                <a:latin typeface="Gungsuh" pitchFamily="18" charset="-127"/>
                <a:ea typeface="Gungsuh" pitchFamily="18" charset="-127"/>
              </a:rPr>
              <a:t>5. Rosną na podmokłych terenach, przy rzeczkach, źródłach, bagnach. Jego nazwa kojarzy się z jednym gatunkiem ptaka. Jaka to roślina?</a:t>
            </a:r>
            <a:endParaRPr lang="pl-PL" sz="2400" dirty="0">
              <a:solidFill>
                <a:schemeClr val="bg1"/>
              </a:solidFill>
              <a:latin typeface="Gungsuh" pitchFamily="18" charset="-127"/>
              <a:ea typeface="Gungsuh" pitchFamily="18" charset="-127"/>
            </a:endParaRPr>
          </a:p>
        </p:txBody>
      </p:sp>
    </p:spTree>
  </p:cSld>
  <p:clrMapOvr>
    <a:masterClrMapping/>
  </p:clrMapOvr>
  <p:transition spd="slow">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Untitled56_20210508211405.png"/>
          <p:cNvPicPr>
            <a:picLocks noGrp="1" noChangeAspect="1"/>
          </p:cNvPicPr>
          <p:nvPr>
            <p:ph idx="1"/>
          </p:nvPr>
        </p:nvPicPr>
        <p:blipFill>
          <a:blip r:embed="rId2"/>
          <a:stretch>
            <a:fillRect/>
          </a:stretch>
        </p:blipFill>
        <p:spPr>
          <a:xfrm>
            <a:off x="2071670" y="1285860"/>
            <a:ext cx="5000644" cy="5000644"/>
          </a:xfrm>
        </p:spPr>
      </p:pic>
      <p:sp>
        <p:nvSpPr>
          <p:cNvPr id="3" name="Tytuł 2"/>
          <p:cNvSpPr>
            <a:spLocks noGrp="1"/>
          </p:cNvSpPr>
          <p:nvPr>
            <p:ph type="title"/>
          </p:nvPr>
        </p:nvSpPr>
        <p:spPr/>
        <p:txBody>
          <a:bodyPr>
            <a:normAutofit fontScale="90000"/>
          </a:bodyPr>
          <a:lstStyle/>
          <a:p>
            <a:r>
              <a:rPr lang="pl-PL" sz="2000" dirty="0" smtClean="0">
                <a:solidFill>
                  <a:schemeClr val="bg1"/>
                </a:solidFill>
                <a:latin typeface="Gungsuh" pitchFamily="18" charset="-127"/>
                <a:ea typeface="Gungsuh" pitchFamily="18" charset="-127"/>
              </a:rPr>
              <a:t>6. Drzewo o szerokiej, gęstej i regularnej koronie. Gałęzie długie, wiotkie i zwisające. Liście długie, na końcu zaostrzone, osadzone na krótkim ogonku. Kora szaro-brązowa  albo  biało – czarna. ( np. ………. płacząca ). Co to jest?</a:t>
            </a:r>
            <a:endParaRPr lang="pl-PL" sz="2000" dirty="0">
              <a:solidFill>
                <a:schemeClr val="bg1"/>
              </a:solidFill>
              <a:latin typeface="Gungsuh" pitchFamily="18" charset="-127"/>
              <a:ea typeface="Gungsuh" pitchFamily="18" charset="-127"/>
            </a:endParaRPr>
          </a:p>
        </p:txBody>
      </p:sp>
    </p:spTree>
  </p:cSld>
  <p:clrMapOvr>
    <a:masterClrMapping/>
  </p:clrMapOvr>
  <p:transition spd="slow">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Untitled56_20210508211055.png"/>
          <p:cNvPicPr>
            <a:picLocks noGrp="1" noChangeAspect="1"/>
          </p:cNvPicPr>
          <p:nvPr>
            <p:ph idx="1"/>
          </p:nvPr>
        </p:nvPicPr>
        <p:blipFill>
          <a:blip r:embed="rId2"/>
          <a:stretch>
            <a:fillRect/>
          </a:stretch>
        </p:blipFill>
        <p:spPr>
          <a:xfrm>
            <a:off x="1928794" y="1357298"/>
            <a:ext cx="5000644" cy="5000644"/>
          </a:xfrm>
        </p:spPr>
      </p:pic>
      <p:sp>
        <p:nvSpPr>
          <p:cNvPr id="3" name="Tytuł 2"/>
          <p:cNvSpPr>
            <a:spLocks noGrp="1"/>
          </p:cNvSpPr>
          <p:nvPr>
            <p:ph type="title"/>
          </p:nvPr>
        </p:nvSpPr>
        <p:spPr/>
        <p:txBody>
          <a:bodyPr>
            <a:noAutofit/>
          </a:bodyPr>
          <a:lstStyle/>
          <a:p>
            <a:r>
              <a:rPr lang="pl-PL" sz="1800" dirty="0" smtClean="0">
                <a:solidFill>
                  <a:schemeClr val="bg1"/>
                </a:solidFill>
                <a:latin typeface="Gungsuh" pitchFamily="18" charset="-127"/>
                <a:ea typeface="Gungsuh" pitchFamily="18" charset="-127"/>
              </a:rPr>
              <a:t>7. Znane są z pięknych fioletowych i purpurowych kwiatów, ale mogą być również żółte lub białe. Płatki zaś często ozdobione są dodatkowo ciemniejszymi żyłkami oraz zrośnięte u podstawy w rurkę. Jedne z pierwszym zakwitających kwiatów na wiosnę. Co to jest za kwiat?</a:t>
            </a:r>
            <a:endParaRPr lang="pl-PL" sz="1800" dirty="0">
              <a:solidFill>
                <a:schemeClr val="bg1"/>
              </a:solidFill>
              <a:latin typeface="Gungsuh" pitchFamily="18" charset="-127"/>
              <a:ea typeface="Gungsuh" pitchFamily="18" charset="-127"/>
            </a:endParaRPr>
          </a:p>
        </p:txBody>
      </p:sp>
    </p:spTree>
  </p:cSld>
  <p:clrMapOvr>
    <a:masterClrMapping/>
  </p:clrMapOvr>
  <p:transition spd="slow">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20210508_210919.jpg"/>
          <p:cNvPicPr>
            <a:picLocks noGrp="1" noChangeAspect="1"/>
          </p:cNvPicPr>
          <p:nvPr>
            <p:ph idx="1"/>
          </p:nvPr>
        </p:nvPicPr>
        <p:blipFill>
          <a:blip r:embed="rId2"/>
          <a:stretch>
            <a:fillRect/>
          </a:stretch>
        </p:blipFill>
        <p:spPr>
          <a:xfrm>
            <a:off x="2285984" y="1357298"/>
            <a:ext cx="3429024" cy="5297394"/>
          </a:xfrm>
        </p:spPr>
      </p:pic>
      <p:sp>
        <p:nvSpPr>
          <p:cNvPr id="3" name="Tytuł 2"/>
          <p:cNvSpPr>
            <a:spLocks noGrp="1"/>
          </p:cNvSpPr>
          <p:nvPr>
            <p:ph type="title"/>
          </p:nvPr>
        </p:nvSpPr>
        <p:spPr/>
        <p:txBody>
          <a:bodyPr>
            <a:normAutofit/>
          </a:bodyPr>
          <a:lstStyle/>
          <a:p>
            <a:r>
              <a:rPr lang="pl-PL" sz="2000" dirty="0" smtClean="0">
                <a:solidFill>
                  <a:schemeClr val="bg1"/>
                </a:solidFill>
                <a:latin typeface="Gungsuh" pitchFamily="18" charset="-127"/>
                <a:ea typeface="Gungsuh" pitchFamily="18" charset="-127"/>
              </a:rPr>
              <a:t>8. Liście tego kwiatu utrzymują się przez czas kwitnienia rośliny, czyli od marca do maja, później zamierają. Ma białe charakterystyczne  kwiaty. Jaka to roślina?</a:t>
            </a:r>
            <a:endParaRPr lang="pl-PL" sz="2000" dirty="0">
              <a:solidFill>
                <a:schemeClr val="bg1"/>
              </a:solidFill>
              <a:latin typeface="Gungsuh" pitchFamily="18" charset="-127"/>
              <a:ea typeface="Gungsuh" pitchFamily="18" charset="-127"/>
            </a:endParaRPr>
          </a:p>
        </p:txBody>
      </p:sp>
    </p:spTree>
  </p:cSld>
  <p:clrMapOvr>
    <a:masterClrMapping/>
  </p:clrMapOvr>
  <p:transition spd="slow">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ier">
  <a:themeElements>
    <a:clrScheme name="Papi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i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i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148</TotalTime>
  <Words>525</Words>
  <Application>Microsoft Office PowerPoint</Application>
  <PresentationFormat>Pokaz na ekranie (4:3)</PresentationFormat>
  <Paragraphs>24</Paragraphs>
  <Slides>22</Slides>
  <Notes>0</Notes>
  <HiddenSlides>0</HiddenSlides>
  <MMClips>0</MMClips>
  <ScaleCrop>false</ScaleCrop>
  <HeadingPairs>
    <vt:vector size="4" baseType="variant">
      <vt:variant>
        <vt:lpstr>Motyw</vt:lpstr>
      </vt:variant>
      <vt:variant>
        <vt:i4>1</vt:i4>
      </vt:variant>
      <vt:variant>
        <vt:lpstr>Tytuły slajdów</vt:lpstr>
      </vt:variant>
      <vt:variant>
        <vt:i4>22</vt:i4>
      </vt:variant>
    </vt:vector>
  </HeadingPairs>
  <TitlesOfParts>
    <vt:vector size="23" baseType="lpstr">
      <vt:lpstr>Papier</vt:lpstr>
      <vt:lpstr> </vt:lpstr>
      <vt:lpstr>1.  Co   to   jest  ?</vt:lpstr>
      <vt:lpstr>2.  Ta roślina pomaga nam w zdrowiu. Robi się z niej syropy i  lekarstwa, które można kupić w aptece. Pomaga w dolegliwościach, a nawet w chorobach. Jaka to roślina?</vt:lpstr>
      <vt:lpstr>3. Co to za roślina ?</vt:lpstr>
      <vt:lpstr>4. Zakwitają wczesną wiosną, są bardzo charakterystyczne dla właśnie tej pory roku. Co to jest?</vt:lpstr>
      <vt:lpstr>5. Rosną na podmokłych terenach, przy rzeczkach, źródłach, bagnach. Jego nazwa kojarzy się z jednym gatunkiem ptaka. Jaka to roślina?</vt:lpstr>
      <vt:lpstr>6. Drzewo o szerokiej, gęstej i regularnej koronie. Gałęzie długie, wiotkie i zwisające. Liście długie, na końcu zaostrzone, osadzone na krótkim ogonku. Kora szaro-brązowa  albo  biało – czarna. ( np. ………. płacząca ). Co to jest?</vt:lpstr>
      <vt:lpstr>7. Znane są z pięknych fioletowych i purpurowych kwiatów, ale mogą być również żółte lub białe. Płatki zaś często ozdobione są dodatkowo ciemniejszymi żyłkami oraz zrośnięte u podstawy w rurkę. Jedne z pierwszym zakwitających kwiatów na wiosnę. Co to jest za kwiat?</vt:lpstr>
      <vt:lpstr>8. Liście tego kwiatu utrzymują się przez czas kwitnienia rośliny, czyli od marca do maja, później zamierają. Ma białe charakterystyczne  kwiaty. Jaka to roślina?</vt:lpstr>
      <vt:lpstr>9. Efektowne kwiaty osadzone gęsto na pędzie,  intensywnie i pięknie pachnące. Na zdjęciu ukazana dzika roślina, jednak wiele osób  hoduje ją nawet w domu. Co to jest?</vt:lpstr>
      <vt:lpstr>10.  Kwiaty pojedyncze, wyrastające na długich szypułkach, najbardziej znany z fioletowego kolory kwiatu. Drobny. Niektóre  rodzaje tego kwiatu są jadalne.</vt:lpstr>
      <vt:lpstr>11. Zielona roślina podobna do trawy. Spotykana w lesie. Obrasta najintensywniej północną stronę pnia. Co to jest?</vt:lpstr>
      <vt:lpstr>12.  Cechuje się wyprostowanymi, przewieszonymi na szczytach pędami oraz żółtymi kwiatami. Najczęściej gatunek ten można spotkać w parkach i przydomowych ogrodach lub przy ścieżkach. Co to jest?</vt:lpstr>
      <vt:lpstr>13. Płaz ogoniasty, Ciemne, niemal czarne ciało pokrywają jaskrawe, żółte, pomarańczowe bądź brązowe plamy. Najczęściej są to jednak plamy żółte. Jakie to zwierzę?</vt:lpstr>
      <vt:lpstr>14. Rodzaj motyla, najbardziej pospolitego w Polsce. Skrzydła są brązowo-czerwone. Charakterystyczne są na końcach jego skrzydeł plamki, które wyglądają jak oczy. Co to za stworzenie?</vt:lpstr>
      <vt:lpstr>15.  Roślina z rodziny złożonych o leczniczych właściwościach. Rośnie nad wodami płynącymi, porasta wilgotne łąki i zarośla. Liście odziomkowe są długoogonkowe, duże, zielone z wierzchu, szare od spodu, Kwiaty są różowo-czerwone lub białe, zebrane w koszyczki. Co to za roślina?</vt:lpstr>
      <vt:lpstr>16. Łodyga  trójkanciasta, w dolnej części rzadko owłosiona. Liście u nasady wcięte, koliste. Kwiaty otoczone są złocistożółtymi liśćmi przykwiatowymi pełniącymi rolę powabni. Kwitnie od marca do maja, jest jedną z najwcześniej zakwitających krajowych roślin wiosennych. Zioło na  śledzionę. Co to za roślina?</vt:lpstr>
      <vt:lpstr>17. Posiada duże, sercowate liście, pokryte od spodu charakterystycznym meszkiem. Kwiaty  mają żółtawą barwę. Roślina nazywana jest również białkuchem, kaczyńcem, grzybieniem, gęsim łebkiem lub bożym liczkiem. Jaka jest popularna nazwa tej rośliny?</vt:lpstr>
      <vt:lpstr>18. Duża roślina wieloletnia,. Jest rośliną dwupienną. Ma grubą, mięsistą łodygę, na której wyrastają na wiosnę bezogonkowe, kremowo-zielone liście, które podczas rozwoju rośliny stopniowo zielenieją i wydłużają się. Jest to jedna z najwcześniej kwitnących wiosną roślin. Już w marcu można dostrzec wyłaniające się z gruntu grube pąki tej rośliny. Drobne kwiaty zebrane są w koszyczki, a te w grona na szczycie łodygi.. Co to za roślina ?</vt:lpstr>
      <vt:lpstr>19. Łodyga pojedyncza, nierozgałęziona, gładka. Liście  przypominają trochę liście zawilca, są ciemnozielone, powycinane trójdzielnie, lśniące. Kwiaty wyrastają na szczycie łodygi. Kwiaty są purpurowe, czterokrotne, zebrane w szczytowe grono. Co to za kwiat?</vt:lpstr>
      <vt:lpstr>20. Są to niewielkie rośliny cebulowe,. Kwitną od kwietnia, kwiaty są białe, fioletowe, niebieskie lub jasnożółte, beczułkowate, u niektórych gatunków wyraźnie pachnące. Co to jest za kwiat?</vt:lpstr>
      <vt:lpstr>DZIĘKUJEMY ZA PRZEJŚCIE NASZEGO QUIZU.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Laptop</dc:creator>
  <cp:lastModifiedBy>Laptop</cp:lastModifiedBy>
  <cp:revision>16</cp:revision>
  <dcterms:created xsi:type="dcterms:W3CDTF">2021-05-09T19:22:02Z</dcterms:created>
  <dcterms:modified xsi:type="dcterms:W3CDTF">2021-05-11T08:45:52Z</dcterms:modified>
</cp:coreProperties>
</file>